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467" r:id="rId3"/>
    <p:sldId id="465" r:id="rId4"/>
    <p:sldId id="448" r:id="rId5"/>
    <p:sldId id="449" r:id="rId6"/>
    <p:sldId id="450" r:id="rId7"/>
    <p:sldId id="446" r:id="rId8"/>
    <p:sldId id="464" r:id="rId9"/>
    <p:sldId id="451" r:id="rId10"/>
    <p:sldId id="436" r:id="rId11"/>
    <p:sldId id="437" r:id="rId12"/>
    <p:sldId id="438" r:id="rId13"/>
    <p:sldId id="439" r:id="rId14"/>
    <p:sldId id="440" r:id="rId15"/>
    <p:sldId id="428" r:id="rId16"/>
    <p:sldId id="429" r:id="rId17"/>
    <p:sldId id="430" r:id="rId18"/>
    <p:sldId id="431" r:id="rId19"/>
    <p:sldId id="432" r:id="rId20"/>
    <p:sldId id="455" r:id="rId21"/>
    <p:sldId id="371" r:id="rId22"/>
    <p:sldId id="293" r:id="rId23"/>
    <p:sldId id="353" r:id="rId24"/>
    <p:sldId id="347" r:id="rId25"/>
    <p:sldId id="348" r:id="rId26"/>
    <p:sldId id="349" r:id="rId27"/>
    <p:sldId id="350" r:id="rId28"/>
    <p:sldId id="459" r:id="rId29"/>
    <p:sldId id="461" r:id="rId30"/>
    <p:sldId id="364" r:id="rId31"/>
    <p:sldId id="375" r:id="rId32"/>
    <p:sldId id="357" r:id="rId33"/>
    <p:sldId id="366" r:id="rId34"/>
    <p:sldId id="373" r:id="rId35"/>
    <p:sldId id="355" r:id="rId36"/>
    <p:sldId id="367" r:id="rId37"/>
    <p:sldId id="363" r:id="rId38"/>
    <p:sldId id="387" r:id="rId39"/>
    <p:sldId id="368" r:id="rId40"/>
    <p:sldId id="394" r:id="rId41"/>
    <p:sldId id="358" r:id="rId42"/>
    <p:sldId id="391" r:id="rId43"/>
    <p:sldId id="392" r:id="rId44"/>
    <p:sldId id="369" r:id="rId45"/>
    <p:sldId id="460" r:id="rId46"/>
    <p:sldId id="376" r:id="rId47"/>
    <p:sldId id="339" r:id="rId48"/>
    <p:sldId id="462" r:id="rId49"/>
    <p:sldId id="340" r:id="rId50"/>
    <p:sldId id="389" r:id="rId51"/>
    <p:sldId id="263" r:id="rId52"/>
    <p:sldId id="463" r:id="rId53"/>
  </p:sldIdLst>
  <p:sldSz cx="9144000" cy="6858000" type="screen4x3"/>
  <p:notesSz cx="7099300" cy="10234613"/>
  <p:defaultTextStyle>
    <a:defPPr>
      <a:defRPr lang="pt-BR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4DBE7-DE8D-491B-B515-542937C7CF4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FE3E4DD-BF65-4027-966F-5DBCF8A55595}">
      <dgm:prSet phldrT="[Texto]"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Necessidade do Passivo Atuarial</a:t>
          </a:r>
          <a:endParaRPr lang="pt-BR" sz="1600" b="1" dirty="0">
            <a:solidFill>
              <a:srgbClr val="002060"/>
            </a:solidFill>
            <a:latin typeface="+mn-lt"/>
          </a:endParaRPr>
        </a:p>
      </dgm:t>
    </dgm:pt>
    <dgm:pt modelId="{91AEC1B5-D1D6-4C03-9CFD-5D2826A05F4F}" type="parTrans" cxnId="{7385C019-77E2-416D-8D72-24C888240302}">
      <dgm:prSet/>
      <dgm:spPr/>
      <dgm:t>
        <a:bodyPr/>
        <a:lstStyle/>
        <a:p>
          <a:endParaRPr lang="pt-BR"/>
        </a:p>
      </dgm:t>
    </dgm:pt>
    <dgm:pt modelId="{BFD47C31-1B5E-43C1-9D0F-5B40C9018A9E}" type="sibTrans" cxnId="{7385C019-77E2-416D-8D72-24C888240302}">
      <dgm:prSet/>
      <dgm:spPr/>
      <dgm:t>
        <a:bodyPr/>
        <a:lstStyle/>
        <a:p>
          <a:endParaRPr lang="pt-BR"/>
        </a:p>
      </dgm:t>
    </dgm:pt>
    <dgm:pt modelId="{2B682B98-BB8C-4002-B9FA-37A96B0EE3F4}">
      <dgm:prSet phldrT="[Texto]"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Alocação Estratégica de Investimentos</a:t>
          </a:r>
          <a:endParaRPr lang="pt-BR" sz="1600" b="1" dirty="0">
            <a:solidFill>
              <a:srgbClr val="002060"/>
            </a:solidFill>
            <a:latin typeface="+mn-lt"/>
          </a:endParaRPr>
        </a:p>
      </dgm:t>
    </dgm:pt>
    <dgm:pt modelId="{A38AD1E4-A3DB-45CE-982B-01502F7B6937}" type="parTrans" cxnId="{F57B467E-F629-46C1-8031-B7E23595D2D1}">
      <dgm:prSet/>
      <dgm:spPr/>
      <dgm:t>
        <a:bodyPr/>
        <a:lstStyle/>
        <a:p>
          <a:endParaRPr lang="pt-BR"/>
        </a:p>
      </dgm:t>
    </dgm:pt>
    <dgm:pt modelId="{C52443F5-93E8-4144-9A66-E796C8ABF15E}" type="sibTrans" cxnId="{F57B467E-F629-46C1-8031-B7E23595D2D1}">
      <dgm:prSet/>
      <dgm:spPr/>
      <dgm:t>
        <a:bodyPr/>
        <a:lstStyle/>
        <a:p>
          <a:endParaRPr lang="pt-BR"/>
        </a:p>
      </dgm:t>
    </dgm:pt>
    <dgm:pt modelId="{B50414FB-ADD3-43AD-BBB4-3357C1FC2B36}">
      <dgm:prSet phldrT="[Texto]"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Alocação Tática, seleção e Gestão de Investimentos</a:t>
          </a:r>
          <a:endParaRPr lang="pt-BR" sz="1600" b="1" dirty="0">
            <a:solidFill>
              <a:srgbClr val="002060"/>
            </a:solidFill>
            <a:latin typeface="+mn-lt"/>
          </a:endParaRPr>
        </a:p>
      </dgm:t>
    </dgm:pt>
    <dgm:pt modelId="{28E630FC-14AC-4B74-87BD-62807557676B}" type="parTrans" cxnId="{6EFB1452-8D6B-4AB8-930D-C9F8D732E288}">
      <dgm:prSet/>
      <dgm:spPr/>
      <dgm:t>
        <a:bodyPr/>
        <a:lstStyle/>
        <a:p>
          <a:endParaRPr lang="pt-BR"/>
        </a:p>
      </dgm:t>
    </dgm:pt>
    <dgm:pt modelId="{307CE70E-959C-4BC0-9CC5-B0C10FFF1E60}" type="sibTrans" cxnId="{6EFB1452-8D6B-4AB8-930D-C9F8D732E288}">
      <dgm:prSet/>
      <dgm:spPr/>
      <dgm:t>
        <a:bodyPr/>
        <a:lstStyle/>
        <a:p>
          <a:endParaRPr lang="pt-BR"/>
        </a:p>
      </dgm:t>
    </dgm:pt>
    <dgm:pt modelId="{F9C43631-8775-487C-92F2-8C13128F9085}">
      <dgm:prSet phldrT="[Texto]"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Fiscalização</a:t>
          </a:r>
          <a:endParaRPr lang="pt-BR" sz="1600" b="1" dirty="0">
            <a:solidFill>
              <a:srgbClr val="002060"/>
            </a:solidFill>
            <a:latin typeface="+mn-lt"/>
          </a:endParaRPr>
        </a:p>
      </dgm:t>
    </dgm:pt>
    <dgm:pt modelId="{A545FEDC-6ECE-45D1-B798-308D8A5DC10A}" type="parTrans" cxnId="{80488E21-0C4D-433D-9236-0F3361D77250}">
      <dgm:prSet/>
      <dgm:spPr/>
      <dgm:t>
        <a:bodyPr/>
        <a:lstStyle/>
        <a:p>
          <a:endParaRPr lang="pt-BR"/>
        </a:p>
      </dgm:t>
    </dgm:pt>
    <dgm:pt modelId="{0B3D66B5-1AC8-4D1C-8600-6F8F132D2EED}" type="sibTrans" cxnId="{80488E21-0C4D-433D-9236-0F3361D77250}">
      <dgm:prSet/>
      <dgm:spPr/>
      <dgm:t>
        <a:bodyPr/>
        <a:lstStyle/>
        <a:p>
          <a:endParaRPr lang="pt-BR"/>
        </a:p>
      </dgm:t>
    </dgm:pt>
    <dgm:pt modelId="{EF8AE26B-4B85-4679-9EE8-6F1B57CED510}" type="pres">
      <dgm:prSet presAssocID="{CF44DBE7-DE8D-491B-B515-542937C7CF4A}" presName="CompostProcess" presStyleCnt="0">
        <dgm:presLayoutVars>
          <dgm:dir/>
          <dgm:resizeHandles val="exact"/>
        </dgm:presLayoutVars>
      </dgm:prSet>
      <dgm:spPr/>
    </dgm:pt>
    <dgm:pt modelId="{D26CCBA3-5E80-4CD5-8C6D-F62E7413C9CA}" type="pres">
      <dgm:prSet presAssocID="{CF44DBE7-DE8D-491B-B515-542937C7CF4A}" presName="arrow" presStyleLbl="bgShp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1A9803C4-7805-4FA0-AE66-81001D0D1260}" type="pres">
      <dgm:prSet presAssocID="{CF44DBE7-DE8D-491B-B515-542937C7CF4A}" presName="linearProcess" presStyleCnt="0"/>
      <dgm:spPr/>
    </dgm:pt>
    <dgm:pt modelId="{8F0E927C-DEED-42E4-870D-54836695762B}" type="pres">
      <dgm:prSet presAssocID="{DFE3E4DD-BF65-4027-966F-5DBCF8A5559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031A07-CE06-49D2-9CC0-C557DDF15609}" type="pres">
      <dgm:prSet presAssocID="{BFD47C31-1B5E-43C1-9D0F-5B40C9018A9E}" presName="sibTrans" presStyleCnt="0"/>
      <dgm:spPr/>
    </dgm:pt>
    <dgm:pt modelId="{D4809E4C-ADAC-4BE0-A4CD-4CC50D7F8D79}" type="pres">
      <dgm:prSet presAssocID="{2B682B98-BB8C-4002-B9FA-37A96B0EE3F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C20C06-DC0A-49C4-811D-FC086EAA69F9}" type="pres">
      <dgm:prSet presAssocID="{C52443F5-93E8-4144-9A66-E796C8ABF15E}" presName="sibTrans" presStyleCnt="0"/>
      <dgm:spPr/>
    </dgm:pt>
    <dgm:pt modelId="{42EF2C83-86D1-471C-B6B2-C13FF756C74A}" type="pres">
      <dgm:prSet presAssocID="{B50414FB-ADD3-43AD-BBB4-3357C1FC2B3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BF2BE0-A360-4C78-8230-21C650E4B616}" type="pres">
      <dgm:prSet presAssocID="{307CE70E-959C-4BC0-9CC5-B0C10FFF1E60}" presName="sibTrans" presStyleCnt="0"/>
      <dgm:spPr/>
    </dgm:pt>
    <dgm:pt modelId="{1B97C4E5-41E3-4C84-9B5C-084E6993C481}" type="pres">
      <dgm:prSet presAssocID="{F9C43631-8775-487C-92F2-8C13128F908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0488E21-0C4D-433D-9236-0F3361D77250}" srcId="{CF44DBE7-DE8D-491B-B515-542937C7CF4A}" destId="{F9C43631-8775-487C-92F2-8C13128F9085}" srcOrd="3" destOrd="0" parTransId="{A545FEDC-6ECE-45D1-B798-308D8A5DC10A}" sibTransId="{0B3D66B5-1AC8-4D1C-8600-6F8F132D2EED}"/>
    <dgm:cxn modelId="{F57B467E-F629-46C1-8031-B7E23595D2D1}" srcId="{CF44DBE7-DE8D-491B-B515-542937C7CF4A}" destId="{2B682B98-BB8C-4002-B9FA-37A96B0EE3F4}" srcOrd="1" destOrd="0" parTransId="{A38AD1E4-A3DB-45CE-982B-01502F7B6937}" sibTransId="{C52443F5-93E8-4144-9A66-E796C8ABF15E}"/>
    <dgm:cxn modelId="{AE4936FF-DAA8-4856-977B-974FCAD52C7D}" type="presOf" srcId="{2B682B98-BB8C-4002-B9FA-37A96B0EE3F4}" destId="{D4809E4C-ADAC-4BE0-A4CD-4CC50D7F8D79}" srcOrd="0" destOrd="0" presId="urn:microsoft.com/office/officeart/2005/8/layout/hProcess9"/>
    <dgm:cxn modelId="{6EFB1452-8D6B-4AB8-930D-C9F8D732E288}" srcId="{CF44DBE7-DE8D-491B-B515-542937C7CF4A}" destId="{B50414FB-ADD3-43AD-BBB4-3357C1FC2B36}" srcOrd="2" destOrd="0" parTransId="{28E630FC-14AC-4B74-87BD-62807557676B}" sibTransId="{307CE70E-959C-4BC0-9CC5-B0C10FFF1E60}"/>
    <dgm:cxn modelId="{9FE3EB35-8D33-4199-8829-D850DC4462C9}" type="presOf" srcId="{DFE3E4DD-BF65-4027-966F-5DBCF8A55595}" destId="{8F0E927C-DEED-42E4-870D-54836695762B}" srcOrd="0" destOrd="0" presId="urn:microsoft.com/office/officeart/2005/8/layout/hProcess9"/>
    <dgm:cxn modelId="{7385C019-77E2-416D-8D72-24C888240302}" srcId="{CF44DBE7-DE8D-491B-B515-542937C7CF4A}" destId="{DFE3E4DD-BF65-4027-966F-5DBCF8A55595}" srcOrd="0" destOrd="0" parTransId="{91AEC1B5-D1D6-4C03-9CFD-5D2826A05F4F}" sibTransId="{BFD47C31-1B5E-43C1-9D0F-5B40C9018A9E}"/>
    <dgm:cxn modelId="{5CBA3B3E-DE54-4172-99F2-5D39D7A5546A}" type="presOf" srcId="{CF44DBE7-DE8D-491B-B515-542937C7CF4A}" destId="{EF8AE26B-4B85-4679-9EE8-6F1B57CED510}" srcOrd="0" destOrd="0" presId="urn:microsoft.com/office/officeart/2005/8/layout/hProcess9"/>
    <dgm:cxn modelId="{B5647810-F2D4-4F46-AC65-B98F56A741EE}" type="presOf" srcId="{F9C43631-8775-487C-92F2-8C13128F9085}" destId="{1B97C4E5-41E3-4C84-9B5C-084E6993C481}" srcOrd="0" destOrd="0" presId="urn:microsoft.com/office/officeart/2005/8/layout/hProcess9"/>
    <dgm:cxn modelId="{3148A52D-5012-42D1-AED3-96B32018EC2B}" type="presOf" srcId="{B50414FB-ADD3-43AD-BBB4-3357C1FC2B36}" destId="{42EF2C83-86D1-471C-B6B2-C13FF756C74A}" srcOrd="0" destOrd="0" presId="urn:microsoft.com/office/officeart/2005/8/layout/hProcess9"/>
    <dgm:cxn modelId="{2B8BFC6C-CE6A-48A1-B8E7-5BD8BB5839DA}" type="presParOf" srcId="{EF8AE26B-4B85-4679-9EE8-6F1B57CED510}" destId="{D26CCBA3-5E80-4CD5-8C6D-F62E7413C9CA}" srcOrd="0" destOrd="0" presId="urn:microsoft.com/office/officeart/2005/8/layout/hProcess9"/>
    <dgm:cxn modelId="{378EC38E-1734-40D9-AB8C-FAF78E2A3A08}" type="presParOf" srcId="{EF8AE26B-4B85-4679-9EE8-6F1B57CED510}" destId="{1A9803C4-7805-4FA0-AE66-81001D0D1260}" srcOrd="1" destOrd="0" presId="urn:microsoft.com/office/officeart/2005/8/layout/hProcess9"/>
    <dgm:cxn modelId="{01FA8A3A-C934-4C9D-88C4-463382691EFD}" type="presParOf" srcId="{1A9803C4-7805-4FA0-AE66-81001D0D1260}" destId="{8F0E927C-DEED-42E4-870D-54836695762B}" srcOrd="0" destOrd="0" presId="urn:microsoft.com/office/officeart/2005/8/layout/hProcess9"/>
    <dgm:cxn modelId="{304EED09-56E9-4456-962A-6E759DA94075}" type="presParOf" srcId="{1A9803C4-7805-4FA0-AE66-81001D0D1260}" destId="{A6031A07-CE06-49D2-9CC0-C557DDF15609}" srcOrd="1" destOrd="0" presId="urn:microsoft.com/office/officeart/2005/8/layout/hProcess9"/>
    <dgm:cxn modelId="{7BDF80D6-CC9E-45D5-9C35-D1D59B7ED7F1}" type="presParOf" srcId="{1A9803C4-7805-4FA0-AE66-81001D0D1260}" destId="{D4809E4C-ADAC-4BE0-A4CD-4CC50D7F8D79}" srcOrd="2" destOrd="0" presId="urn:microsoft.com/office/officeart/2005/8/layout/hProcess9"/>
    <dgm:cxn modelId="{E0E96682-6907-459E-B62A-4F8D46FFD260}" type="presParOf" srcId="{1A9803C4-7805-4FA0-AE66-81001D0D1260}" destId="{E3C20C06-DC0A-49C4-811D-FC086EAA69F9}" srcOrd="3" destOrd="0" presId="urn:microsoft.com/office/officeart/2005/8/layout/hProcess9"/>
    <dgm:cxn modelId="{A92CAC0B-ED24-4F4E-AC24-3C6D33DD4107}" type="presParOf" srcId="{1A9803C4-7805-4FA0-AE66-81001D0D1260}" destId="{42EF2C83-86D1-471C-B6B2-C13FF756C74A}" srcOrd="4" destOrd="0" presId="urn:microsoft.com/office/officeart/2005/8/layout/hProcess9"/>
    <dgm:cxn modelId="{B183896C-2E84-48A7-B22C-E7D2D690A274}" type="presParOf" srcId="{1A9803C4-7805-4FA0-AE66-81001D0D1260}" destId="{7EBF2BE0-A360-4C78-8230-21C650E4B616}" srcOrd="5" destOrd="0" presId="urn:microsoft.com/office/officeart/2005/8/layout/hProcess9"/>
    <dgm:cxn modelId="{FCA3D72C-D388-4A0B-BF18-4AF3AAC8E053}" type="presParOf" srcId="{1A9803C4-7805-4FA0-AE66-81001D0D1260}" destId="{1B97C4E5-41E3-4C84-9B5C-084E6993C48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CCBA3-5E80-4CD5-8C6D-F62E7413C9CA}">
      <dsp:nvSpPr>
        <dsp:cNvPr id="0" name=""/>
        <dsp:cNvSpPr/>
      </dsp:nvSpPr>
      <dsp:spPr>
        <a:xfrm>
          <a:off x="653657" y="0"/>
          <a:ext cx="7408120" cy="3286148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E927C-DEED-42E4-870D-54836695762B}">
      <dsp:nvSpPr>
        <dsp:cNvPr id="0" name=""/>
        <dsp:cNvSpPr/>
      </dsp:nvSpPr>
      <dsp:spPr>
        <a:xfrm>
          <a:off x="2978" y="985844"/>
          <a:ext cx="1935439" cy="131445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Necessidade do Passivo Atuarial</a:t>
          </a:r>
          <a:endParaRPr lang="pt-BR" sz="1600" b="1" kern="1200" dirty="0">
            <a:solidFill>
              <a:srgbClr val="002060"/>
            </a:solidFill>
            <a:latin typeface="+mn-lt"/>
          </a:endParaRPr>
        </a:p>
      </dsp:txBody>
      <dsp:txXfrm>
        <a:off x="67145" y="1050011"/>
        <a:ext cx="1807105" cy="1186125"/>
      </dsp:txXfrm>
    </dsp:sp>
    <dsp:sp modelId="{D4809E4C-ADAC-4BE0-A4CD-4CC50D7F8D79}">
      <dsp:nvSpPr>
        <dsp:cNvPr id="0" name=""/>
        <dsp:cNvSpPr/>
      </dsp:nvSpPr>
      <dsp:spPr>
        <a:xfrm>
          <a:off x="2260991" y="985844"/>
          <a:ext cx="1935439" cy="131445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Alocação Estratégica de Investimentos</a:t>
          </a:r>
          <a:endParaRPr lang="pt-BR" sz="1600" b="1" kern="1200" dirty="0">
            <a:solidFill>
              <a:srgbClr val="002060"/>
            </a:solidFill>
            <a:latin typeface="+mn-lt"/>
          </a:endParaRPr>
        </a:p>
      </dsp:txBody>
      <dsp:txXfrm>
        <a:off x="2325158" y="1050011"/>
        <a:ext cx="1807105" cy="1186125"/>
      </dsp:txXfrm>
    </dsp:sp>
    <dsp:sp modelId="{42EF2C83-86D1-471C-B6B2-C13FF756C74A}">
      <dsp:nvSpPr>
        <dsp:cNvPr id="0" name=""/>
        <dsp:cNvSpPr/>
      </dsp:nvSpPr>
      <dsp:spPr>
        <a:xfrm>
          <a:off x="4519004" y="985844"/>
          <a:ext cx="1935439" cy="131445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Alocação Tática, seleção e Gestão de Investimentos</a:t>
          </a:r>
          <a:endParaRPr lang="pt-BR" sz="1600" b="1" kern="1200" dirty="0">
            <a:solidFill>
              <a:srgbClr val="002060"/>
            </a:solidFill>
            <a:latin typeface="+mn-lt"/>
          </a:endParaRPr>
        </a:p>
      </dsp:txBody>
      <dsp:txXfrm>
        <a:off x="4583171" y="1050011"/>
        <a:ext cx="1807105" cy="1186125"/>
      </dsp:txXfrm>
    </dsp:sp>
    <dsp:sp modelId="{1B97C4E5-41E3-4C84-9B5C-084E6993C481}">
      <dsp:nvSpPr>
        <dsp:cNvPr id="0" name=""/>
        <dsp:cNvSpPr/>
      </dsp:nvSpPr>
      <dsp:spPr>
        <a:xfrm>
          <a:off x="6777017" y="985844"/>
          <a:ext cx="1935439" cy="131445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Fiscalização</a:t>
          </a:r>
          <a:endParaRPr lang="pt-BR" sz="1600" b="1" kern="1200" dirty="0">
            <a:solidFill>
              <a:srgbClr val="002060"/>
            </a:solidFill>
            <a:latin typeface="+mn-lt"/>
          </a:endParaRPr>
        </a:p>
      </dsp:txBody>
      <dsp:txXfrm>
        <a:off x="6841184" y="1050011"/>
        <a:ext cx="1807105" cy="1186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6236F13-DC29-49EA-AFE2-08E27BE774C1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9B30D218-90E5-4FCE-B565-D7150FFD7F3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05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defTabSz="990166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defTabSz="990166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30D9F98-0D71-4C32-81A5-628B487F92E5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defTabSz="990166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2A9136B1-46B9-4A20-956E-1A0B49FE65C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65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57" algn="l" defTabSz="913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0" algn="l" defTabSz="913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71" algn="l" defTabSz="9139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9EDE40-000D-4324-A580-BBA5D676E3F8}" type="slidenum">
              <a:rPr lang="pt-BR">
                <a:latin typeface="Calibri" panose="020F0502020204030204" pitchFamily="34" charset="0"/>
              </a:rPr>
              <a:pPr/>
              <a:t>1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84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DD7AAA-F61C-4369-83A4-A5EB0F9EC1B9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9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8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9991E3-E923-4F4D-B61C-DA3285814638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9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52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EDF497-8F92-4965-A611-6BD26A1FA384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9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52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730B77-5573-48E9-AEA7-DF80FFCDA1C7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9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9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67A6A1-A019-46ED-8D13-6C5FEE9C77C8}" type="slidenum">
              <a:rPr lang="pt-BR">
                <a:latin typeface="Calibri" panose="020F0502020204030204" pitchFamily="34" charset="0"/>
              </a:rPr>
              <a:pPr/>
              <a:t>19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21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E3B2B2-CBE5-4206-A7E0-9577C517FC04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1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4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87C8BD-4966-460A-8C3E-B2079100F582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41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298B35-8DE1-43B4-AEB3-EF81E13545B3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59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311128-EE64-4505-936B-C2D14640EBDA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65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B3A208-94C3-4D20-ACE0-3ADA21723F07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8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497C4E-F5EE-45D7-BCA2-C9290DE050E0}" type="slidenum">
              <a:rPr lang="pt-BR" sz="1400">
                <a:latin typeface="Times New Roman" panose="02020603050405020304" pitchFamily="18" charset="0"/>
              </a:rPr>
              <a:pPr/>
              <a:t>2</a:t>
            </a:fld>
            <a:endParaRPr lang="pt-BR" sz="14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3899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831130-2AC3-494C-8170-6C1B01E2B6AA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09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6E5209-3C30-4B33-8BBF-D5F4F6B09F04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94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B717E-10B6-4AEB-A984-8127667DE99A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2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5A994D-F191-4961-8228-ED8D6466488A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82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BEA7CB-2522-4EE4-8FFF-B828754BC8E6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27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783767-4207-427A-A94E-CE1A897856F5}" type="slidenum">
              <a:rPr lang="pt-BR">
                <a:latin typeface="Calibri" panose="020F0502020204030204" pitchFamily="34" charset="0"/>
              </a:rPr>
              <a:pPr/>
              <a:t>31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28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62B2A0-6237-4770-8521-EDC98F487E5A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62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886014-D897-4271-BF67-F812553952B5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21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F87D87-0A5C-49BC-BF25-E3DC2FAF0460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54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77DEC5-BF8D-4BF4-9C45-C71E5FE5C934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1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497C4E-F5EE-45D7-BCA2-C9290DE050E0}" type="slidenum">
              <a:rPr lang="pt-BR" sz="1400">
                <a:latin typeface="Times New Roman" panose="02020603050405020304" pitchFamily="18" charset="0"/>
              </a:rPr>
              <a:pPr/>
              <a:t>3</a:t>
            </a:fld>
            <a:endParaRPr lang="pt-BR" sz="14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7202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37B7EC-39AD-4E61-8FFC-C5242548E180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53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411A55-0537-4BE7-BC41-60A1DBF85B9D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16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AB1FCF-689E-4F7D-B3EB-715376552B55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38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9D2D05-5817-44F3-8A9D-D7E140547FA0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38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BF81CA-D442-432B-8A6A-286A08A7A821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02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B8EB41-0CA9-4C32-8526-6A183D8BB2C7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43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59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CE4A99-565A-4025-8ABD-46BBB4E2EEE1}" type="slidenum"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44</a:t>
            </a:fld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000" smtClean="0">
              <a:latin typeface="Univer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156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6B77C4-346A-4EF5-835E-5F4B027B0399}" type="slidenum">
              <a:rPr lang="pt-BR">
                <a:latin typeface="Calibri" panose="020F0502020204030204" pitchFamily="34" charset="0"/>
              </a:rPr>
              <a:pPr/>
              <a:t>46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85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03040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129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6FC638-46CE-432C-ADF7-EB1D1E596EA4}" type="slidenum">
              <a:rPr lang="pt-BR" sz="1400">
                <a:latin typeface="Times New Roman" panose="02020603050405020304" pitchFamily="18" charset="0"/>
              </a:rPr>
              <a:pPr/>
              <a:t>4</a:t>
            </a:fld>
            <a:endParaRPr lang="pt-BR" sz="140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3303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96260" name="Espaço Reservado para Número de Slide 3"/>
          <p:cNvSpPr txBox="1">
            <a:spLocks noGrp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6" tIns="49529" rIns="99056" bIns="4952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fld id="{7042AD6B-BE19-48E9-8016-7718D97C151F}" type="slidenum">
              <a:rPr lang="pt-BR" sz="1300"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Font typeface="Wingdings" panose="05000000000000000000" pitchFamily="2" charset="2"/>
                <a:buNone/>
              </a:pPr>
              <a:t>49</a:t>
            </a:fld>
            <a:endParaRPr lang="pt-B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65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7A496-47A8-4BE7-92FC-C88DC3294EFC}" type="slidenum">
              <a:rPr lang="pt-BR">
                <a:latin typeface="Calibri" panose="020F0502020204030204" pitchFamily="34" charset="0"/>
              </a:rPr>
              <a:pPr/>
              <a:t>50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47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41096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DFA6AB-2945-427F-BF05-BAFE97A6CD4E}" type="slidenum">
              <a:rPr lang="pt-BR">
                <a:latin typeface="Calibri" panose="020F0502020204030204" pitchFamily="34" charset="0"/>
              </a:rPr>
              <a:pPr/>
              <a:t>52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8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80A6C2-20FA-4F76-BBA4-4F88D035AA10}" type="slidenum">
              <a:rPr lang="pt-BR" sz="1400">
                <a:latin typeface="Times New Roman" panose="02020603050405020304" pitchFamily="18" charset="0"/>
              </a:rPr>
              <a:pPr/>
              <a:t>5</a:t>
            </a:fld>
            <a:endParaRPr lang="pt-BR" sz="1400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748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C5519D-9BD6-49D4-A628-71B0AF3DA5B1}" type="slidenum">
              <a:rPr lang="pt-BR" sz="1400">
                <a:latin typeface="Times New Roman" panose="02020603050405020304" pitchFamily="18" charset="0"/>
              </a:rPr>
              <a:pPr/>
              <a:t>6</a:t>
            </a:fld>
            <a:endParaRPr lang="pt-BR" sz="1400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001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2FA9D3-E328-4224-B167-D4440F28DDCE}" type="slidenum">
              <a:rPr lang="pt-BR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796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2FA9D3-E328-4224-B167-D4440F28DDCE}" type="slidenum">
              <a:rPr lang="pt-BR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140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0948EB-B6F9-462D-8C6D-F50439835F74}" type="slidenum">
              <a:rPr lang="pt-BR" sz="1400">
                <a:latin typeface="Times New Roman" panose="02020603050405020304" pitchFamily="18" charset="0"/>
              </a:rPr>
              <a:pPr/>
              <a:t>9</a:t>
            </a:fld>
            <a:endParaRPr lang="pt-BR" sz="14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199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15D8-66C3-4BA4-941B-BDDABD8C93C8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A84E-E8B9-4612-BB9C-E1F318138EE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65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2C9C-2FBD-4919-89F9-CF34E0ED8B10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BB7AD-AA09-48E2-837D-470B0F79C9A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75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8841-1E05-421C-A6F6-4D654BD36B54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093BB-E963-4CAE-A24C-109DB60D947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60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22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Mesclar 1"/>
          <p:cNvSpPr/>
          <p:nvPr/>
        </p:nvSpPr>
        <p:spPr>
          <a:xfrm>
            <a:off x="725488" y="-458788"/>
            <a:ext cx="822325" cy="760413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04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06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25E2-6871-444A-BFD9-625847CF1E13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CBBF-8245-4B10-A174-88B51077717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86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EAF1-09E8-455E-A91F-9119F3CAE82E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0C6AE-02EF-4EE2-9DEC-FBEBCE4FDDB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12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9C44-E93B-4788-ADAB-79C9DE1DDF6F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C0FED-A33F-4985-81B4-8523738D08C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67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3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7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3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7" indent="0">
              <a:buNone/>
              <a:defRPr sz="1600" b="1"/>
            </a:lvl6pPr>
            <a:lvl7pPr marL="2741830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52A4-C166-4C91-9A21-52E5A5502EF8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FE5E3-8018-4589-80DF-4955BF431F2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13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4B79-A2BE-458D-9CED-1168F883A1F6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5EFE8-2405-4190-9197-BB2573798DE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88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27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3" indent="0">
              <a:buNone/>
              <a:defRPr sz="1000"/>
            </a:lvl3pPr>
            <a:lvl4pPr marL="1370915" indent="0">
              <a:buNone/>
              <a:defRPr sz="900"/>
            </a:lvl4pPr>
            <a:lvl5pPr marL="1827886" indent="0">
              <a:buNone/>
              <a:defRPr sz="900"/>
            </a:lvl5pPr>
            <a:lvl6pPr marL="2284857" indent="0">
              <a:buNone/>
              <a:defRPr sz="900"/>
            </a:lvl6pPr>
            <a:lvl7pPr marL="2741830" indent="0">
              <a:buNone/>
              <a:defRPr sz="900"/>
            </a:lvl7pPr>
            <a:lvl8pPr marL="3198800" indent="0">
              <a:buNone/>
              <a:defRPr sz="900"/>
            </a:lvl8pPr>
            <a:lvl9pPr marL="365577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692B3-BE13-4743-BA0B-076175BA2248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88BF9-9D98-453D-856C-BCAEEBDEB27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33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71" indent="0">
              <a:buNone/>
              <a:defRPr sz="2800"/>
            </a:lvl2pPr>
            <a:lvl3pPr marL="913943" indent="0">
              <a:buNone/>
              <a:defRPr sz="2400"/>
            </a:lvl3pPr>
            <a:lvl4pPr marL="1370915" indent="0">
              <a:buNone/>
              <a:defRPr sz="2000"/>
            </a:lvl4pPr>
            <a:lvl5pPr marL="1827886" indent="0">
              <a:buNone/>
              <a:defRPr sz="2000"/>
            </a:lvl5pPr>
            <a:lvl6pPr marL="2284857" indent="0">
              <a:buNone/>
              <a:defRPr sz="2000"/>
            </a:lvl6pPr>
            <a:lvl7pPr marL="2741830" indent="0">
              <a:buNone/>
              <a:defRPr sz="2000"/>
            </a:lvl7pPr>
            <a:lvl8pPr marL="3198800" indent="0">
              <a:buNone/>
              <a:defRPr sz="2000"/>
            </a:lvl8pPr>
            <a:lvl9pPr marL="3655771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3" indent="0">
              <a:buNone/>
              <a:defRPr sz="1000"/>
            </a:lvl3pPr>
            <a:lvl4pPr marL="1370915" indent="0">
              <a:buNone/>
              <a:defRPr sz="900"/>
            </a:lvl4pPr>
            <a:lvl5pPr marL="1827886" indent="0">
              <a:buNone/>
              <a:defRPr sz="900"/>
            </a:lvl5pPr>
            <a:lvl6pPr marL="2284857" indent="0">
              <a:buNone/>
              <a:defRPr sz="900"/>
            </a:lvl6pPr>
            <a:lvl7pPr marL="2741830" indent="0">
              <a:buNone/>
              <a:defRPr sz="900"/>
            </a:lvl7pPr>
            <a:lvl8pPr marL="3198800" indent="0">
              <a:buNone/>
              <a:defRPr sz="900"/>
            </a:lvl8pPr>
            <a:lvl9pPr marL="365577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97C1-1983-449F-813B-A010EB849CAB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2B698-2BBF-4B72-89EB-7B9A5EC8771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08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l" defTabSz="91394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3778BB-E8AF-43B6-8EB9-21C66F1B53CA}" type="datetimeFigureOut">
              <a:rPr lang="pt-BR"/>
              <a:pPr>
                <a:defRPr/>
              </a:pPr>
              <a:t>11/02/2014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ctr" defTabSz="91394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BC940A5-5214-46A6-A863-B3A25D64AB7C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1030" name="Picture 4" descr="topic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CaixaDeTexto 8"/>
          <p:cNvSpPr txBox="1">
            <a:spLocks noChangeArrowheads="1"/>
          </p:cNvSpPr>
          <p:nvPr userDrawn="1"/>
        </p:nvSpPr>
        <p:spPr bwMode="auto">
          <a:xfrm>
            <a:off x="7451725" y="0"/>
            <a:ext cx="16962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600" dirty="0" smtClean="0"/>
              <a:t>Fevereiro de 2014, Silvio </a:t>
            </a:r>
            <a:r>
              <a:rPr lang="pt-BR" sz="600" dirty="0"/>
              <a:t>Rangel, slide </a:t>
            </a:r>
            <a:fld id="{FEF853E9-32BA-4165-BE8E-173D545F0078}" type="slidenum">
              <a:rPr lang="pt-BR" sz="600"/>
              <a:pPr eaLnBrk="1" hangingPunct="1"/>
              <a:t>‹nº›</a:t>
            </a:fld>
            <a:endParaRPr lang="pt-BR" sz="600" dirty="0"/>
          </a:p>
        </p:txBody>
      </p:sp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34938"/>
            <a:ext cx="13081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12" r:id="rId7"/>
    <p:sldLayoutId id="2147483908" r:id="rId8"/>
    <p:sldLayoutId id="2147483909" r:id="rId9"/>
    <p:sldLayoutId id="2147483910" r:id="rId10"/>
    <p:sldLayoutId id="2147483911" r:id="rId11"/>
    <p:sldLayoutId id="2147483913" r:id="rId12"/>
    <p:sldLayoutId id="2147483914" r:id="rId13"/>
    <p:sldLayoutId id="2147483915" r:id="rId14"/>
  </p:sldLayoutIdLst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5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5" algn="l" defTabSz="913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0" algn="l" defTabSz="913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rangel@fundacaoitaipu.com.br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925" y="0"/>
            <a:ext cx="8966200" cy="3068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63888" y="5106988"/>
            <a:ext cx="52562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Diretor </a:t>
            </a: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Superintendente da FIBRA - Fundação Itaipu BR de Previdência Complementar</a:t>
            </a:r>
          </a:p>
          <a:p>
            <a:pPr eaLnBrk="1" hangingPunct="1">
              <a:defRPr/>
            </a:pP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Membro do Conselho da ABRAPP</a:t>
            </a:r>
          </a:p>
          <a:p>
            <a:pPr eaLnBrk="1" hangingPunct="1">
              <a:defRPr/>
            </a:pP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Membro da Comissão Técnica Nacional de Investimentos da ABRAPP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220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 t="22099" r="8034"/>
          <a:stretch/>
        </p:blipFill>
        <p:spPr bwMode="auto">
          <a:xfrm>
            <a:off x="1043608" y="4365625"/>
            <a:ext cx="7056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8575"/>
            <a:ext cx="1619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Poupadores e Tomadores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00113" y="2895600"/>
            <a:ext cx="7200900" cy="3219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Poupadores: formam poupança, consomem menos do que ganham; 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Tomadores: consomem mais que sua renda e precisam recorrer à poupança de terceiros. 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endParaRPr lang="pt-BR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defRPr/>
            </a:pPr>
            <a:endParaRPr lang="pt-BR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endParaRPr lang="pt-BR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endParaRPr lang="pt-BR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Quem são os poupadores e os tomadores?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defRPr/>
            </a:pPr>
            <a:endParaRPr lang="pt-BR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76375" y="1219200"/>
            <a:ext cx="180022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Poupadores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00788" y="1196975"/>
            <a:ext cx="18002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Tomadores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924300" y="1196975"/>
            <a:ext cx="18002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Sistema Financeiro</a:t>
            </a:r>
          </a:p>
        </p:txBody>
      </p:sp>
      <p:sp>
        <p:nvSpPr>
          <p:cNvPr id="8" name="Retângulo 7"/>
          <p:cNvSpPr/>
          <p:nvPr/>
        </p:nvSpPr>
        <p:spPr>
          <a:xfrm>
            <a:off x="900113" y="4221163"/>
            <a:ext cx="6462712" cy="9636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Sistema Financeiro: Conjunto de instituições e instrumentos que viabilizam o fluxo financeiro entre os poupadores e os tomadores na economia. 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endParaRPr lang="pt-BR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8575"/>
            <a:ext cx="1619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31913" y="2349500"/>
            <a:ext cx="7200900" cy="4851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Investidores individuais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Family Offices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Investidores Institucionais  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Sociedades seguradoras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Entidades de Previdência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Clubes de Investimentos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Fundos de Investimentos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Etc</a:t>
            </a:r>
            <a:endParaRPr lang="pt-BR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Poupança previdenciária no Brasil – R$ 1,4 trilhões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R$ 174 bilhões – RPPS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R$ 548 bilhões – PGBL + VGBL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R$ 657 bilhões – fundos de pensão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endParaRPr lang="pt-BR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76375" y="1219200"/>
            <a:ext cx="180022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Poupadores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300788" y="1196975"/>
            <a:ext cx="1800225" cy="936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Tomadores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24300" y="1196975"/>
            <a:ext cx="1800225" cy="936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Sistema Financeiro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24525" y="2636912"/>
            <a:ext cx="268605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10150"/>
            <a:ext cx="3133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Poupadores e Tomadores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8575"/>
            <a:ext cx="1619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08625" y="2781300"/>
            <a:ext cx="1800225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Famílias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Empresas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Governos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76375" y="1219200"/>
            <a:ext cx="1800225" cy="9350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Poupadores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300788" y="1196975"/>
            <a:ext cx="18002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Tomadores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24300" y="1196975"/>
            <a:ext cx="1800225" cy="936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Sistema Financeiro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47664" y="2348880"/>
            <a:ext cx="261937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699792" y="4221088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796136" y="4438650"/>
            <a:ext cx="1895475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708920"/>
            <a:ext cx="1843404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ângulo 11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Poupadores e Tomadores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8575"/>
            <a:ext cx="1619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43325" y="2492375"/>
            <a:ext cx="2484438" cy="1716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Instituições Financeiras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Bolsas de Valores, Mercadorias e Futuros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Corretoras e Distribuidoras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Etc.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76375" y="1219200"/>
            <a:ext cx="1800225" cy="9350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Poupadores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300788" y="1196975"/>
            <a:ext cx="1800225" cy="936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Tomadores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24300" y="1196975"/>
            <a:ext cx="18002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Sistema Financeiro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42988" y="4775200"/>
            <a:ext cx="7200900" cy="1317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Sistema Financeiro: 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captação de recursos, empréstimo de recursos, prestação de serviços. 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Conjunto de instituições e instrumentos que viabilizam o fluxo financeiro entre os poupadores e os tomadores na economia.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Poupadores e Tomadores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8575"/>
            <a:ext cx="1619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76375" y="1219200"/>
            <a:ext cx="1800225" cy="9350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Poupadores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300788" y="1196975"/>
            <a:ext cx="1800225" cy="936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Tomadores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24300" y="1196975"/>
            <a:ext cx="18002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Sistema Financeiro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43808" y="2492896"/>
            <a:ext cx="175473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04048" y="2492896"/>
            <a:ext cx="143767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tângulo 13"/>
          <p:cNvSpPr/>
          <p:nvPr/>
        </p:nvSpPr>
        <p:spPr>
          <a:xfrm>
            <a:off x="1042988" y="4724400"/>
            <a:ext cx="7489825" cy="2460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Maior parte do sistema financeiro é qualificado e profissional. Mas não são instituições de caridade, e obviamente trabalham para maximizar seus próprios resultados; 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Como em qualquer segmento, existem profissionais e instituições com diferentes níveis éticos e de compromisso com o dever fiduciário;   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Poupadores precisam estar preparados para escolher parceiros e produtos no Sistema Financeiro adequados à sua necessidade e objetivos. É necessário conhecer o sistema e os produtos para “separar o joio do trigo”. 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endParaRPr lang="pt-BR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Poupadores e Tomadores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ta para baixo 29"/>
          <p:cNvSpPr/>
          <p:nvPr/>
        </p:nvSpPr>
        <p:spPr>
          <a:xfrm>
            <a:off x="2987675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435" name="CaixaDeTexto 4"/>
          <p:cNvSpPr txBox="1">
            <a:spLocks noChangeArrowheads="1"/>
          </p:cNvSpPr>
          <p:nvPr/>
        </p:nvSpPr>
        <p:spPr bwMode="auto">
          <a:xfrm>
            <a:off x="1979613" y="908050"/>
            <a:ext cx="806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>
                <a:latin typeface="Calibri" panose="020F0502020204030204" pitchFamily="34" charset="0"/>
              </a:rPr>
              <a:t>Nas corporações há divisão entre a PROPRIEDADE e a GESTÃO</a:t>
            </a:r>
          </a:p>
        </p:txBody>
      </p:sp>
      <p:sp>
        <p:nvSpPr>
          <p:cNvPr id="7" name="Elipse 6"/>
          <p:cNvSpPr/>
          <p:nvPr/>
        </p:nvSpPr>
        <p:spPr>
          <a:xfrm>
            <a:off x="3492500" y="5229225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Diretores</a:t>
            </a:r>
          </a:p>
        </p:txBody>
      </p:sp>
      <p:sp>
        <p:nvSpPr>
          <p:cNvPr id="8" name="Elipse 7"/>
          <p:cNvSpPr/>
          <p:nvPr/>
        </p:nvSpPr>
        <p:spPr>
          <a:xfrm>
            <a:off x="3492500" y="6094413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Equipe Técnica</a:t>
            </a:r>
          </a:p>
        </p:txBody>
      </p:sp>
      <p:sp>
        <p:nvSpPr>
          <p:cNvPr id="11" name="Elipse 10"/>
          <p:cNvSpPr/>
          <p:nvPr/>
        </p:nvSpPr>
        <p:spPr>
          <a:xfrm>
            <a:off x="3492500" y="4365625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Diretor Presidente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24209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4925" y="41497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CaixaDeTexto 14"/>
          <p:cNvSpPr txBox="1">
            <a:spLocks noChangeArrowheads="1"/>
          </p:cNvSpPr>
          <p:nvPr/>
        </p:nvSpPr>
        <p:spPr bwMode="auto">
          <a:xfrm>
            <a:off x="107950" y="1989138"/>
            <a:ext cx="165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18442" name="CaixaDeTexto 15"/>
          <p:cNvSpPr txBox="1">
            <a:spLocks noChangeArrowheads="1"/>
          </p:cNvSpPr>
          <p:nvPr/>
        </p:nvSpPr>
        <p:spPr bwMode="auto">
          <a:xfrm>
            <a:off x="107950" y="421163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>
                <a:latin typeface="Calibri" panose="020F0502020204030204" pitchFamily="34" charset="0"/>
              </a:rPr>
              <a:t>GESTORES</a:t>
            </a:r>
          </a:p>
        </p:txBody>
      </p:sp>
      <p:sp>
        <p:nvSpPr>
          <p:cNvPr id="23" name="Seta para baixo 22"/>
          <p:cNvSpPr/>
          <p:nvPr/>
        </p:nvSpPr>
        <p:spPr>
          <a:xfrm>
            <a:off x="2987675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Seta para baixo 23"/>
          <p:cNvSpPr/>
          <p:nvPr/>
        </p:nvSpPr>
        <p:spPr>
          <a:xfrm>
            <a:off x="5580063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4211638" y="40767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Seta para baixo 25"/>
          <p:cNvSpPr/>
          <p:nvPr/>
        </p:nvSpPr>
        <p:spPr>
          <a:xfrm>
            <a:off x="4211638" y="5013325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Seta para baixo 26"/>
          <p:cNvSpPr/>
          <p:nvPr/>
        </p:nvSpPr>
        <p:spPr>
          <a:xfrm>
            <a:off x="4211638" y="5878513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4579938" y="1484313"/>
            <a:ext cx="258445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Patrocinadores</a:t>
            </a:r>
          </a:p>
        </p:txBody>
      </p:sp>
      <p:sp>
        <p:nvSpPr>
          <p:cNvPr id="33" name="Elipse 32"/>
          <p:cNvSpPr/>
          <p:nvPr/>
        </p:nvSpPr>
        <p:spPr>
          <a:xfrm>
            <a:off x="1763713" y="1484313"/>
            <a:ext cx="258445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Participantes</a:t>
            </a:r>
          </a:p>
        </p:txBody>
      </p:sp>
      <p:pic>
        <p:nvPicPr>
          <p:cNvPr id="28" name="Imagem 17" descr="dilbert - conflito de interes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90"/>
          <a:stretch>
            <a:fillRect/>
          </a:stretch>
        </p:blipFill>
        <p:spPr bwMode="auto">
          <a:xfrm>
            <a:off x="1958975" y="2192338"/>
            <a:ext cx="2195513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17" descr="dilbert - conflito de interes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4"/>
          <a:stretch>
            <a:fillRect/>
          </a:stretch>
        </p:blipFill>
        <p:spPr bwMode="auto">
          <a:xfrm>
            <a:off x="4154488" y="2192338"/>
            <a:ext cx="459422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CaixaDeTexto 27"/>
          <p:cNvSpPr txBox="1">
            <a:spLocks noChangeArrowheads="1"/>
          </p:cNvSpPr>
          <p:nvPr/>
        </p:nvSpPr>
        <p:spPr bwMode="auto">
          <a:xfrm>
            <a:off x="230188" y="2984500"/>
            <a:ext cx="1617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600">
                <a:solidFill>
                  <a:srgbClr val="FF0000"/>
                </a:solidFill>
              </a:rPr>
              <a:t>CONFLITO DE </a:t>
            </a:r>
          </a:p>
          <a:p>
            <a:r>
              <a:rPr lang="pt-BR" sz="1600">
                <a:solidFill>
                  <a:srgbClr val="FF0000"/>
                </a:solidFill>
              </a:rPr>
              <a:t>AGÊNCIA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 smtClean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Propriedade x Gestão: Conflito </a:t>
            </a: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de Agência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3492500" y="5229225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Diretores</a:t>
            </a:r>
          </a:p>
        </p:txBody>
      </p:sp>
      <p:sp>
        <p:nvSpPr>
          <p:cNvPr id="8" name="Elipse 7"/>
          <p:cNvSpPr/>
          <p:nvPr/>
        </p:nvSpPr>
        <p:spPr>
          <a:xfrm>
            <a:off x="3492500" y="6094413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Equipe Técnica</a:t>
            </a:r>
          </a:p>
        </p:txBody>
      </p:sp>
      <p:sp>
        <p:nvSpPr>
          <p:cNvPr id="11" name="Elipse 10"/>
          <p:cNvSpPr/>
          <p:nvPr/>
        </p:nvSpPr>
        <p:spPr>
          <a:xfrm>
            <a:off x="3492500" y="4365625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Diretor Presidente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24209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4925" y="41497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CaixaDeTexto 14"/>
          <p:cNvSpPr txBox="1">
            <a:spLocks noChangeArrowheads="1"/>
          </p:cNvSpPr>
          <p:nvPr/>
        </p:nvSpPr>
        <p:spPr bwMode="auto">
          <a:xfrm>
            <a:off x="107950" y="1989138"/>
            <a:ext cx="165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19464" name="CaixaDeTexto 15"/>
          <p:cNvSpPr txBox="1">
            <a:spLocks noChangeArrowheads="1"/>
          </p:cNvSpPr>
          <p:nvPr/>
        </p:nvSpPr>
        <p:spPr bwMode="auto">
          <a:xfrm>
            <a:off x="107950" y="421163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>
                <a:latin typeface="Calibri" panose="020F0502020204030204" pitchFamily="34" charset="0"/>
              </a:rPr>
              <a:t>GESTORES</a:t>
            </a:r>
          </a:p>
        </p:txBody>
      </p:sp>
      <p:sp>
        <p:nvSpPr>
          <p:cNvPr id="25" name="Seta para baixo 24"/>
          <p:cNvSpPr/>
          <p:nvPr/>
        </p:nvSpPr>
        <p:spPr>
          <a:xfrm>
            <a:off x="4211638" y="40767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Seta para baixo 25"/>
          <p:cNvSpPr/>
          <p:nvPr/>
        </p:nvSpPr>
        <p:spPr>
          <a:xfrm>
            <a:off x="4211638" y="5013325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Seta para baixo 26"/>
          <p:cNvSpPr/>
          <p:nvPr/>
        </p:nvSpPr>
        <p:spPr>
          <a:xfrm>
            <a:off x="4211638" y="5878513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9" name="Seta para baixo 28"/>
          <p:cNvSpPr/>
          <p:nvPr/>
        </p:nvSpPr>
        <p:spPr>
          <a:xfrm>
            <a:off x="2987675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" name="Seta para baixo 29"/>
          <p:cNvSpPr/>
          <p:nvPr/>
        </p:nvSpPr>
        <p:spPr>
          <a:xfrm>
            <a:off x="2987675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" name="Seta para baixo 30"/>
          <p:cNvSpPr/>
          <p:nvPr/>
        </p:nvSpPr>
        <p:spPr>
          <a:xfrm>
            <a:off x="5580063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4579938" y="1484313"/>
            <a:ext cx="258445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Patrocinadores</a:t>
            </a:r>
          </a:p>
        </p:txBody>
      </p:sp>
      <p:sp>
        <p:nvSpPr>
          <p:cNvPr id="33" name="Elipse 32"/>
          <p:cNvSpPr/>
          <p:nvPr/>
        </p:nvSpPr>
        <p:spPr>
          <a:xfrm>
            <a:off x="1763713" y="1484313"/>
            <a:ext cx="258445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Participantes</a:t>
            </a:r>
          </a:p>
        </p:txBody>
      </p:sp>
      <p:sp>
        <p:nvSpPr>
          <p:cNvPr id="19473" name="CaixaDeTexto 33"/>
          <p:cNvSpPr txBox="1">
            <a:spLocks noChangeArrowheads="1"/>
          </p:cNvSpPr>
          <p:nvPr/>
        </p:nvSpPr>
        <p:spPr bwMode="auto">
          <a:xfrm>
            <a:off x="7308850" y="476250"/>
            <a:ext cx="19288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/>
              <a:t>Desejos: </a:t>
            </a:r>
          </a:p>
          <a:p>
            <a:pPr>
              <a:buFontTx/>
              <a:buChar char="-"/>
            </a:pPr>
            <a:r>
              <a:rPr lang="pt-BR"/>
              <a:t> Menor custo</a:t>
            </a:r>
          </a:p>
          <a:p>
            <a:pPr>
              <a:buFontTx/>
              <a:buChar char="-"/>
            </a:pPr>
            <a:r>
              <a:rPr lang="pt-BR"/>
              <a:t> Maior Benefício</a:t>
            </a:r>
          </a:p>
          <a:p>
            <a:pPr>
              <a:buFontTx/>
              <a:buChar char="-"/>
            </a:pPr>
            <a:r>
              <a:rPr lang="pt-BR"/>
              <a:t> Menor Risco</a:t>
            </a:r>
          </a:p>
          <a:p>
            <a:pPr>
              <a:buFontTx/>
              <a:buChar char="-"/>
            </a:pPr>
            <a:r>
              <a:rPr lang="pt-BR"/>
              <a:t> Objetivos</a:t>
            </a:r>
          </a:p>
          <a:p>
            <a:pPr>
              <a:buFontTx/>
              <a:buChar char="-"/>
            </a:pPr>
            <a:r>
              <a:rPr lang="pt-BR"/>
              <a:t> Valores</a:t>
            </a:r>
          </a:p>
        </p:txBody>
      </p:sp>
      <p:sp>
        <p:nvSpPr>
          <p:cNvPr id="19474" name="CaixaDeTexto 4"/>
          <p:cNvSpPr txBox="1">
            <a:spLocks noChangeArrowheads="1"/>
          </p:cNvSpPr>
          <p:nvPr/>
        </p:nvSpPr>
        <p:spPr bwMode="auto">
          <a:xfrm>
            <a:off x="1258888" y="908050"/>
            <a:ext cx="806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>
                <a:latin typeface="Calibri" panose="020F0502020204030204" pitchFamily="34" charset="0"/>
              </a:rPr>
              <a:t>Governança Corporativa : ponte entre proprietários e gestão</a:t>
            </a:r>
          </a:p>
        </p:txBody>
      </p:sp>
      <p:sp>
        <p:nvSpPr>
          <p:cNvPr id="19475" name="CaixaDeTexto 33"/>
          <p:cNvSpPr txBox="1">
            <a:spLocks noChangeArrowheads="1"/>
          </p:cNvSpPr>
          <p:nvPr/>
        </p:nvSpPr>
        <p:spPr bwMode="auto">
          <a:xfrm>
            <a:off x="7308850" y="4676775"/>
            <a:ext cx="14668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/>
              <a:t>Resultados: </a:t>
            </a:r>
          </a:p>
          <a:p>
            <a:pPr>
              <a:buFontTx/>
              <a:buChar char="-"/>
            </a:pPr>
            <a:r>
              <a:rPr lang="pt-BR"/>
              <a:t> Custos</a:t>
            </a:r>
          </a:p>
          <a:p>
            <a:pPr>
              <a:buFontTx/>
              <a:buChar char="-"/>
            </a:pPr>
            <a:r>
              <a:rPr lang="pt-BR"/>
              <a:t> Benefícios</a:t>
            </a:r>
          </a:p>
          <a:p>
            <a:pPr>
              <a:buFontTx/>
              <a:buChar char="-"/>
            </a:pPr>
            <a:r>
              <a:rPr lang="pt-BR"/>
              <a:t> Riscos</a:t>
            </a:r>
          </a:p>
          <a:p>
            <a:pPr>
              <a:buFontTx/>
              <a:buChar char="-"/>
            </a:pPr>
            <a:r>
              <a:rPr lang="pt-BR"/>
              <a:t> Objetivos</a:t>
            </a:r>
          </a:p>
          <a:p>
            <a:pPr>
              <a:buFontTx/>
              <a:buChar char="-"/>
            </a:pPr>
            <a:r>
              <a:rPr lang="pt-BR"/>
              <a:t> Valores</a:t>
            </a:r>
          </a:p>
        </p:txBody>
      </p:sp>
      <p:sp>
        <p:nvSpPr>
          <p:cNvPr id="24" name="Seta para baixo 23"/>
          <p:cNvSpPr/>
          <p:nvPr/>
        </p:nvSpPr>
        <p:spPr>
          <a:xfrm>
            <a:off x="7885113" y="2205038"/>
            <a:ext cx="504825" cy="2376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971600" y="2636912"/>
            <a:ext cx="7560840" cy="13681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cs typeface="Arial" pitchFamily="34" charset="0"/>
              </a:rPr>
              <a:t>GOVERNANÇA CORPORATIVA: </a:t>
            </a:r>
          </a:p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cs typeface="Arial" pitchFamily="34" charset="0"/>
              </a:rPr>
              <a:t>“</a:t>
            </a:r>
            <a:r>
              <a:rPr lang="pt-BR" u="sng" dirty="0">
                <a:ln>
                  <a:solidFill>
                    <a:sysClr val="windowText" lastClr="000000"/>
                  </a:solidFill>
                </a:ln>
                <a:cs typeface="Arial" pitchFamily="34" charset="0"/>
              </a:rPr>
              <a:t>Existe para traduzir os desejos dos proprietários da organização em performance organizacional</a:t>
            </a:r>
            <a:r>
              <a:rPr lang="pt-BR" dirty="0">
                <a:ln>
                  <a:solidFill>
                    <a:sysClr val="windowText" lastClr="000000"/>
                  </a:solidFill>
                </a:ln>
                <a:cs typeface="Arial" pitchFamily="34" charset="0"/>
              </a:rPr>
              <a:t>”.  Por vezes os desejos são conflitantes entre si. Necessidade de avaliação e de ponderação.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 smtClean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Propriedade x Gestão: Conflito </a:t>
            </a: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de Agência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3492500" y="5229225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Diretores</a:t>
            </a:r>
          </a:p>
        </p:txBody>
      </p:sp>
      <p:sp>
        <p:nvSpPr>
          <p:cNvPr id="8" name="Elipse 7"/>
          <p:cNvSpPr/>
          <p:nvPr/>
        </p:nvSpPr>
        <p:spPr>
          <a:xfrm>
            <a:off x="3492500" y="6094413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Equipe Técnica</a:t>
            </a:r>
          </a:p>
        </p:txBody>
      </p:sp>
      <p:sp>
        <p:nvSpPr>
          <p:cNvPr id="11" name="Elipse 10"/>
          <p:cNvSpPr/>
          <p:nvPr/>
        </p:nvSpPr>
        <p:spPr>
          <a:xfrm>
            <a:off x="3492500" y="4365625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Diretor Presidente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24209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4925" y="41497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CaixaDeTexto 14"/>
          <p:cNvSpPr txBox="1">
            <a:spLocks noChangeArrowheads="1"/>
          </p:cNvSpPr>
          <p:nvPr/>
        </p:nvSpPr>
        <p:spPr bwMode="auto">
          <a:xfrm>
            <a:off x="107950" y="1989138"/>
            <a:ext cx="165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0488" name="CaixaDeTexto 15"/>
          <p:cNvSpPr txBox="1">
            <a:spLocks noChangeArrowheads="1"/>
          </p:cNvSpPr>
          <p:nvPr/>
        </p:nvSpPr>
        <p:spPr bwMode="auto">
          <a:xfrm>
            <a:off x="107950" y="421163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>
                <a:latin typeface="Calibri" panose="020F0502020204030204" pitchFamily="34" charset="0"/>
              </a:rPr>
              <a:t>GESTORES</a:t>
            </a:r>
          </a:p>
        </p:txBody>
      </p:sp>
      <p:sp>
        <p:nvSpPr>
          <p:cNvPr id="25" name="Seta para baixo 24"/>
          <p:cNvSpPr/>
          <p:nvPr/>
        </p:nvSpPr>
        <p:spPr>
          <a:xfrm>
            <a:off x="4211638" y="40767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Seta para baixo 25"/>
          <p:cNvSpPr/>
          <p:nvPr/>
        </p:nvSpPr>
        <p:spPr>
          <a:xfrm>
            <a:off x="4211638" y="5013325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Seta para baixo 26"/>
          <p:cNvSpPr/>
          <p:nvPr/>
        </p:nvSpPr>
        <p:spPr>
          <a:xfrm>
            <a:off x="4211638" y="5878513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203575" y="2924175"/>
            <a:ext cx="108108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CD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572000" y="2924175"/>
            <a:ext cx="107950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CF</a:t>
            </a:r>
          </a:p>
        </p:txBody>
      </p:sp>
      <p:sp>
        <p:nvSpPr>
          <p:cNvPr id="31" name="Seta para baixo 30"/>
          <p:cNvSpPr/>
          <p:nvPr/>
        </p:nvSpPr>
        <p:spPr>
          <a:xfrm>
            <a:off x="2987675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Seta para baixo 31"/>
          <p:cNvSpPr/>
          <p:nvPr/>
        </p:nvSpPr>
        <p:spPr>
          <a:xfrm>
            <a:off x="2987675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" name="Seta para baixo 32"/>
          <p:cNvSpPr/>
          <p:nvPr/>
        </p:nvSpPr>
        <p:spPr>
          <a:xfrm>
            <a:off x="5580063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4579938" y="1484313"/>
            <a:ext cx="258445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Patrocinadores</a:t>
            </a:r>
          </a:p>
        </p:txBody>
      </p:sp>
      <p:sp>
        <p:nvSpPr>
          <p:cNvPr id="35" name="Elipse 34"/>
          <p:cNvSpPr/>
          <p:nvPr/>
        </p:nvSpPr>
        <p:spPr>
          <a:xfrm>
            <a:off x="1763713" y="1484313"/>
            <a:ext cx="258445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Participantes</a:t>
            </a:r>
          </a:p>
        </p:txBody>
      </p:sp>
      <p:sp>
        <p:nvSpPr>
          <p:cNvPr id="20499" name="CaixaDeTexto 4"/>
          <p:cNvSpPr txBox="1">
            <a:spLocks noChangeArrowheads="1"/>
          </p:cNvSpPr>
          <p:nvPr/>
        </p:nvSpPr>
        <p:spPr bwMode="auto">
          <a:xfrm>
            <a:off x="1258888" y="908050"/>
            <a:ext cx="806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>
                <a:latin typeface="Calibri" panose="020F0502020204030204" pitchFamily="34" charset="0"/>
              </a:rPr>
              <a:t>Conselhos representam o desejo dos proprietários perante a gestão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 smtClean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Propriedade x Gestão: Conflito </a:t>
            </a: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de Agência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uxograma: Mesclar 32"/>
          <p:cNvSpPr/>
          <p:nvPr/>
        </p:nvSpPr>
        <p:spPr>
          <a:xfrm>
            <a:off x="2268538" y="2492375"/>
            <a:ext cx="4464050" cy="3673475"/>
          </a:xfrm>
          <a:prstGeom prst="flowChartMer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492500" y="5229225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Diretores</a:t>
            </a:r>
          </a:p>
        </p:txBody>
      </p:sp>
      <p:sp>
        <p:nvSpPr>
          <p:cNvPr id="8" name="Elipse 7"/>
          <p:cNvSpPr/>
          <p:nvPr/>
        </p:nvSpPr>
        <p:spPr>
          <a:xfrm>
            <a:off x="3492500" y="6094413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Equipe Técnica</a:t>
            </a:r>
          </a:p>
        </p:txBody>
      </p:sp>
      <p:sp>
        <p:nvSpPr>
          <p:cNvPr id="11" name="Elipse 10"/>
          <p:cNvSpPr/>
          <p:nvPr/>
        </p:nvSpPr>
        <p:spPr>
          <a:xfrm>
            <a:off x="3492500" y="4365625"/>
            <a:ext cx="18716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Diretor Presidente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24209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4925" y="41497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CaixaDeTexto 14"/>
          <p:cNvSpPr txBox="1">
            <a:spLocks noChangeArrowheads="1"/>
          </p:cNvSpPr>
          <p:nvPr/>
        </p:nvSpPr>
        <p:spPr bwMode="auto">
          <a:xfrm>
            <a:off x="107950" y="1989138"/>
            <a:ext cx="1658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PROPRIETÁRIOS</a:t>
            </a:r>
          </a:p>
        </p:txBody>
      </p:sp>
      <p:sp>
        <p:nvSpPr>
          <p:cNvPr id="21515" name="CaixaDeTexto 15"/>
          <p:cNvSpPr txBox="1">
            <a:spLocks noChangeArrowheads="1"/>
          </p:cNvSpPr>
          <p:nvPr/>
        </p:nvSpPr>
        <p:spPr bwMode="auto">
          <a:xfrm>
            <a:off x="107950" y="421163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GESTORES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03575" y="2924175"/>
            <a:ext cx="108108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CD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572000" y="2924175"/>
            <a:ext cx="107950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CF</a:t>
            </a:r>
          </a:p>
        </p:txBody>
      </p:sp>
      <p:sp>
        <p:nvSpPr>
          <p:cNvPr id="21519" name="CaixaDeTexto 19"/>
          <p:cNvSpPr txBox="1">
            <a:spLocks noChangeArrowheads="1"/>
          </p:cNvSpPr>
          <p:nvPr/>
        </p:nvSpPr>
        <p:spPr bwMode="auto">
          <a:xfrm>
            <a:off x="5435600" y="5364163"/>
            <a:ext cx="53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891</a:t>
            </a:r>
          </a:p>
        </p:txBody>
      </p:sp>
      <p:sp>
        <p:nvSpPr>
          <p:cNvPr id="21520" name="CaixaDeTexto 20"/>
          <p:cNvSpPr txBox="1">
            <a:spLocks noChangeArrowheads="1"/>
          </p:cNvSpPr>
          <p:nvPr/>
        </p:nvSpPr>
        <p:spPr bwMode="auto">
          <a:xfrm>
            <a:off x="5364163" y="6156325"/>
            <a:ext cx="177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7.000 (estimado)</a:t>
            </a:r>
          </a:p>
        </p:txBody>
      </p:sp>
      <p:sp>
        <p:nvSpPr>
          <p:cNvPr id="21521" name="CaixaDeTexto 21"/>
          <p:cNvSpPr txBox="1">
            <a:spLocks noChangeArrowheads="1"/>
          </p:cNvSpPr>
          <p:nvPr/>
        </p:nvSpPr>
        <p:spPr bwMode="auto">
          <a:xfrm>
            <a:off x="2339975" y="1052513"/>
            <a:ext cx="1093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3 milhões</a:t>
            </a:r>
          </a:p>
        </p:txBody>
      </p:sp>
      <p:sp>
        <p:nvSpPr>
          <p:cNvPr id="21522" name="CaixaDeTexto 22"/>
          <p:cNvSpPr txBox="1">
            <a:spLocks noChangeArrowheads="1"/>
          </p:cNvSpPr>
          <p:nvPr/>
        </p:nvSpPr>
        <p:spPr bwMode="auto">
          <a:xfrm>
            <a:off x="5589588" y="11239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2.854</a:t>
            </a:r>
          </a:p>
        </p:txBody>
      </p:sp>
      <p:sp>
        <p:nvSpPr>
          <p:cNvPr id="21523" name="CaixaDeTexto 23"/>
          <p:cNvSpPr txBox="1">
            <a:spLocks noChangeArrowheads="1"/>
          </p:cNvSpPr>
          <p:nvPr/>
        </p:nvSpPr>
        <p:spPr bwMode="auto">
          <a:xfrm>
            <a:off x="3419475" y="256540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2.647</a:t>
            </a:r>
          </a:p>
        </p:txBody>
      </p:sp>
      <p:sp>
        <p:nvSpPr>
          <p:cNvPr id="20" name="CaixaDeTexto 23"/>
          <p:cNvSpPr txBox="1">
            <a:spLocks noChangeArrowheads="1"/>
          </p:cNvSpPr>
          <p:nvPr/>
        </p:nvSpPr>
        <p:spPr bwMode="auto">
          <a:xfrm>
            <a:off x="4870450" y="2565400"/>
            <a:ext cx="709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1.693</a:t>
            </a:r>
          </a:p>
        </p:txBody>
      </p:sp>
      <p:sp>
        <p:nvSpPr>
          <p:cNvPr id="21" name="CaixaDeTexto 19"/>
          <p:cNvSpPr txBox="1">
            <a:spLocks noChangeArrowheads="1"/>
          </p:cNvSpPr>
          <p:nvPr/>
        </p:nvSpPr>
        <p:spPr bwMode="auto">
          <a:xfrm>
            <a:off x="5403850" y="4508500"/>
            <a:ext cx="53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332</a:t>
            </a:r>
          </a:p>
        </p:txBody>
      </p:sp>
      <p:grpSp>
        <p:nvGrpSpPr>
          <p:cNvPr id="2" name="Grupo 38"/>
          <p:cNvGrpSpPr>
            <a:grpSpLocks/>
          </p:cNvGrpSpPr>
          <p:nvPr/>
        </p:nvGrpSpPr>
        <p:grpSpPr bwMode="auto">
          <a:xfrm>
            <a:off x="179388" y="2565400"/>
            <a:ext cx="8713787" cy="1368425"/>
            <a:chOff x="179512" y="2564705"/>
            <a:chExt cx="8712968" cy="1368351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179512" y="2636139"/>
              <a:ext cx="1512745" cy="5778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PREVIC, SPPC, CVM</a:t>
              </a:r>
            </a:p>
          </p:txBody>
        </p:sp>
        <p:sp>
          <p:nvSpPr>
            <p:cNvPr id="26" name="Retângulo de cantos arredondados 25"/>
            <p:cNvSpPr/>
            <p:nvPr/>
          </p:nvSpPr>
          <p:spPr>
            <a:xfrm>
              <a:off x="7379735" y="3285391"/>
              <a:ext cx="1512745" cy="576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Consultores e auditores</a:t>
              </a:r>
            </a:p>
          </p:txBody>
        </p:sp>
        <p:sp>
          <p:nvSpPr>
            <p:cNvPr id="27" name="Retângulo de cantos arredondados 26"/>
            <p:cNvSpPr/>
            <p:nvPr/>
          </p:nvSpPr>
          <p:spPr>
            <a:xfrm>
              <a:off x="7379735" y="2564705"/>
              <a:ext cx="1512745" cy="576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mercado</a:t>
              </a:r>
            </a:p>
          </p:txBody>
        </p:sp>
        <p:sp>
          <p:nvSpPr>
            <p:cNvPr id="28" name="Retângulo de cantos arredondados 27"/>
            <p:cNvSpPr/>
            <p:nvPr/>
          </p:nvSpPr>
          <p:spPr>
            <a:xfrm>
              <a:off x="179512" y="3356825"/>
              <a:ext cx="1512745" cy="5762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judiciário</a:t>
              </a:r>
            </a:p>
          </p:txBody>
        </p:sp>
        <p:sp>
          <p:nvSpPr>
            <p:cNvPr id="29" name="Seta para a direita 28"/>
            <p:cNvSpPr/>
            <p:nvPr/>
          </p:nvSpPr>
          <p:spPr>
            <a:xfrm>
              <a:off x="2050998" y="3069503"/>
              <a:ext cx="433347" cy="50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" name="Seta para a direita 29"/>
            <p:cNvSpPr/>
            <p:nvPr/>
          </p:nvSpPr>
          <p:spPr>
            <a:xfrm flipH="1">
              <a:off x="6516216" y="3069503"/>
              <a:ext cx="512714" cy="503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21524" name="Picture 21" descr="http://pt.dreamstime.com/mitologia-do-atlas-thumb14336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373688"/>
            <a:ext cx="9874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eta para baixo 33"/>
          <p:cNvSpPr/>
          <p:nvPr/>
        </p:nvSpPr>
        <p:spPr>
          <a:xfrm>
            <a:off x="2987675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5" name="Seta para baixo 34"/>
          <p:cNvSpPr/>
          <p:nvPr/>
        </p:nvSpPr>
        <p:spPr>
          <a:xfrm>
            <a:off x="2987675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Seta para baixo 35"/>
          <p:cNvSpPr/>
          <p:nvPr/>
        </p:nvSpPr>
        <p:spPr>
          <a:xfrm>
            <a:off x="5580063" y="2349500"/>
            <a:ext cx="504825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4579938" y="1484313"/>
            <a:ext cx="258445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Patrocinadores</a:t>
            </a:r>
          </a:p>
        </p:txBody>
      </p:sp>
      <p:sp>
        <p:nvSpPr>
          <p:cNvPr id="38" name="Elipse 37"/>
          <p:cNvSpPr/>
          <p:nvPr/>
        </p:nvSpPr>
        <p:spPr>
          <a:xfrm>
            <a:off x="1763713" y="1484313"/>
            <a:ext cx="258445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Participantes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828675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 – Entidades Fechadas de Previdência Complementar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mplia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71538"/>
            <a:ext cx="424815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2078846"/>
            <a:ext cx="403244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 u="sng" kern="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 u="sng" kern="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defTabSz="913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u="sng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As estruturas de governança, de regulação e de fiscalização não são um fim em si mesmas, e devem desenvolver autocrítica para avaliar sua própria eficácia, de quanto estão contribuindo para a performance organizacional.  </a:t>
            </a:r>
          </a:p>
          <a:p>
            <a:pPr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532" name="CaixaDeTexto 5"/>
          <p:cNvSpPr txBox="1">
            <a:spLocks noChangeArrowheads="1"/>
          </p:cNvSpPr>
          <p:nvPr/>
        </p:nvSpPr>
        <p:spPr bwMode="auto">
          <a:xfrm>
            <a:off x="8101013" y="2636838"/>
            <a:ext cx="863600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200"/>
              <a:t>regulador</a:t>
            </a:r>
            <a:endParaRPr lang="en-US" sz="1200"/>
          </a:p>
        </p:txBody>
      </p:sp>
      <p:sp>
        <p:nvSpPr>
          <p:cNvPr id="6" name="Retângulo 5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68313" y="831482"/>
            <a:ext cx="8359775" cy="5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1" hangingPunct="1">
              <a:defRPr/>
            </a:pPr>
            <a:r>
              <a:rPr lang="pt-BR" sz="1400" b="1" dirty="0" smtClean="0"/>
              <a:t>“Senso comum”: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Previdência pública é garantida pelos governos;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Eventuais desequilíbrios futuros serão resolvidos, no futuro, pelos governos;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Não há nada que possa ou precise ser feito hoje para resolver um problema futuro.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pt-BR" sz="1400" dirty="0"/>
          </a:p>
          <a:p>
            <a:pPr eaLnBrk="1" hangingPunct="1">
              <a:defRPr/>
            </a:pPr>
            <a:r>
              <a:rPr lang="pt-BR" sz="1400" b="1" dirty="0" smtClean="0"/>
              <a:t>Realidade</a:t>
            </a:r>
            <a:r>
              <a:rPr lang="pt-BR" sz="1400" dirty="0" smtClean="0"/>
              <a:t>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Governos pressionados por demandas sociais crescentes, num contexto simultâneo e de elevada carga tributária e falta de recursos;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Risco que desequilíbrios econômicos e financeiros previdenciários venham, no futuro, a se resolver de diferentes formas, não só por meio de custeio adicional pelos governos, mas também por meio de inflação, redução do poder aquisitivo dos benefícios, diminuição dos reajustes, </a:t>
            </a:r>
            <a:r>
              <a:rPr lang="pt-BR" sz="1400" dirty="0" err="1" smtClean="0"/>
              <a:t>etc</a:t>
            </a:r>
            <a:r>
              <a:rPr lang="pt-BR" sz="1400" dirty="0" smtClean="0"/>
              <a:t>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pt-BR" sz="1400" dirty="0" smtClean="0"/>
          </a:p>
          <a:p>
            <a:pPr eaLnBrk="1" hangingPunct="1">
              <a:defRPr/>
            </a:pPr>
            <a:r>
              <a:rPr lang="pt-BR" sz="1400" b="1" dirty="0" smtClean="0"/>
              <a:t>Previdência: problema ou solução?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Regime de repartição simples: modelo esgotado em função das mudanças demográficas, que nos próximos 20 anos inverterão a pirâmide demográfica brasileira;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Regime de capitalização: alternativa para equacionar o problema previdenciário no longo prazo, passando de fonte de custos para fonte de poupança nacional que viabilize crescimento econômico.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pt-BR" sz="1400" dirty="0"/>
          </a:p>
          <a:p>
            <a:pPr eaLnBrk="1" hangingPunct="1">
              <a:defRPr/>
            </a:pPr>
            <a:r>
              <a:rPr lang="pt-BR" sz="1400" b="1" dirty="0" smtClean="0"/>
              <a:t>Condicionantes: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Recursos capitalizados precisam ser geridos tendo em vista o objetivo previdenciário de longo prazo, num contexto de mudanças políticas, de estrutura e de equipe a cada 4 anos;</a:t>
            </a:r>
          </a:p>
          <a:p>
            <a:pPr eaLnBrk="1" hangingPunct="1">
              <a:defRPr/>
            </a:pPr>
            <a:endParaRPr lang="pt-BR" sz="1400" dirty="0" smtClean="0"/>
          </a:p>
          <a:p>
            <a:pPr eaLnBrk="1" hangingPunct="1">
              <a:defRPr/>
            </a:pPr>
            <a:r>
              <a:rPr lang="pt-BR" sz="1400" b="1" dirty="0" smtClean="0"/>
              <a:t>Solução: 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 smtClean="0"/>
              <a:t>Dotar as entidades previdenciárias de estrutura técnica capacitada e de modelo de governança de investimentos que impeça o desvio e o uso inadequado de recursos, quer por ação, quer por omissão ou desconhecimento.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999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 em Entidades de Previdência </a:t>
            </a:r>
            <a:r>
              <a:rPr lang="pt-BR" b="1" cap="small" dirty="0" smtClean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– Reflexões iniciais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43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CaixaDeTexto 14"/>
          <p:cNvSpPr txBox="1">
            <a:spLocks noChangeArrowheads="1"/>
          </p:cNvSpPr>
          <p:nvPr/>
        </p:nvSpPr>
        <p:spPr bwMode="auto">
          <a:xfrm>
            <a:off x="7092950" y="1189038"/>
            <a:ext cx="165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PROPRIETÁRIOS</a:t>
            </a:r>
          </a:p>
        </p:txBody>
      </p:sp>
      <p:sp>
        <p:nvSpPr>
          <p:cNvPr id="23557" name="CaixaDeTexto 15"/>
          <p:cNvSpPr txBox="1">
            <a:spLocks noChangeArrowheads="1"/>
          </p:cNvSpPr>
          <p:nvPr/>
        </p:nvSpPr>
        <p:spPr bwMode="auto">
          <a:xfrm>
            <a:off x="7189788" y="5580063"/>
            <a:ext cx="151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PROPRIEDADE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526088" y="6194425"/>
            <a:ext cx="1462087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526088" y="56022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flipV="1">
            <a:off x="6262688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de cantos arredondados 27"/>
          <p:cNvSpPr/>
          <p:nvPr/>
        </p:nvSpPr>
        <p:spPr>
          <a:xfrm>
            <a:off x="3870325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3870325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31" name="Conector de seta reta 30"/>
          <p:cNvCxnSpPr/>
          <p:nvPr/>
        </p:nvCxnSpPr>
        <p:spPr>
          <a:xfrm flipV="1">
            <a:off x="4606925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de cantos arredondados 31"/>
          <p:cNvSpPr/>
          <p:nvPr/>
        </p:nvSpPr>
        <p:spPr>
          <a:xfrm>
            <a:off x="221456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221456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37" name="Conector de seta reta 36"/>
          <p:cNvCxnSpPr/>
          <p:nvPr/>
        </p:nvCxnSpPr>
        <p:spPr>
          <a:xfrm flipV="1">
            <a:off x="295116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4572000" y="1557338"/>
            <a:ext cx="7938" cy="395922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2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5588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Retângulo 11"/>
          <p:cNvSpPr>
            <a:spLocks noChangeArrowheads="1"/>
          </p:cNvSpPr>
          <p:nvPr/>
        </p:nvSpPr>
        <p:spPr bwMode="auto">
          <a:xfrm>
            <a:off x="120650" y="692150"/>
            <a:ext cx="237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/>
              <a:t>Como alocar os recursos para garantir a aposentadoria no nível e no prazo desejado?</a:t>
            </a:r>
          </a:p>
        </p:txBody>
      </p:sp>
      <p:grpSp>
        <p:nvGrpSpPr>
          <p:cNvPr id="23574" name="Grupo 33"/>
          <p:cNvGrpSpPr>
            <a:grpSpLocks/>
          </p:cNvGrpSpPr>
          <p:nvPr/>
        </p:nvGrpSpPr>
        <p:grpSpPr bwMode="auto">
          <a:xfrm>
            <a:off x="1778000" y="1670050"/>
            <a:ext cx="6084888" cy="2705100"/>
            <a:chOff x="1778000" y="1670050"/>
            <a:chExt cx="6084888" cy="2704723"/>
          </a:xfrm>
        </p:grpSpPr>
        <p:sp>
          <p:nvSpPr>
            <p:cNvPr id="23576" name="CaixaDeTexto 10"/>
            <p:cNvSpPr txBox="1">
              <a:spLocks noChangeArrowheads="1"/>
            </p:cNvSpPr>
            <p:nvPr/>
          </p:nvSpPr>
          <p:spPr bwMode="auto">
            <a:xfrm>
              <a:off x="4630738" y="2805113"/>
              <a:ext cx="323215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sz="1200"/>
            </a:p>
            <a:p>
              <a:pPr eaLnBrk="1" hangingPunct="1"/>
              <a:r>
                <a:rPr lang="pt-BR" sz="1200" b="1"/>
                <a:t>Entidade Previdenciária</a:t>
              </a:r>
              <a:r>
                <a:rPr lang="pt-BR" sz="1200"/>
                <a:t>: dificuldade  de dispor de equipe especializada com estrutura suficiente para escolha direta de todos os tipos de ativos para compor a carteira, dentro das inúmeras  alternativas de tipos de papéis e emissores. </a:t>
              </a:r>
            </a:p>
            <a:p>
              <a:pPr eaLnBrk="1" hangingPunct="1"/>
              <a:endParaRPr lang="pt-BR" sz="1200"/>
            </a:p>
          </p:txBody>
        </p:sp>
        <p:sp>
          <p:nvSpPr>
            <p:cNvPr id="40" name="Retângulo de cantos arredondados 39"/>
            <p:cNvSpPr/>
            <p:nvPr/>
          </p:nvSpPr>
          <p:spPr>
            <a:xfrm>
              <a:off x="1778000" y="1670050"/>
              <a:ext cx="5553075" cy="6047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dirty="0"/>
                <a:t>GESTÃO DOS RECURSOS</a:t>
              </a:r>
            </a:p>
          </p:txBody>
        </p:sp>
      </p:grpSp>
      <p:sp>
        <p:nvSpPr>
          <p:cNvPr id="35" name="Retângulo 34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Complexidade do Mercado – Escolhas Difíceis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4582" name="CaixaDeTexto 15"/>
          <p:cNvSpPr txBox="1">
            <a:spLocks noChangeArrowheads="1"/>
          </p:cNvSpPr>
          <p:nvPr/>
        </p:nvSpPr>
        <p:spPr bwMode="auto">
          <a:xfrm>
            <a:off x="7546975" y="5580063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sp>
        <p:nvSpPr>
          <p:cNvPr id="23" name="CaixaDeTexto 14"/>
          <p:cNvSpPr txBox="1">
            <a:spLocks noChangeArrowheads="1"/>
          </p:cNvSpPr>
          <p:nvPr/>
        </p:nvSpPr>
        <p:spPr bwMode="auto">
          <a:xfrm>
            <a:off x="4932363" y="2420938"/>
            <a:ext cx="3205162" cy="2678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latin typeface="Calibri" panose="020F0502020204030204" pitchFamily="34" charset="0"/>
              </a:rPr>
              <a:t>Operações (CVM 3922)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Títulos Federais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Fundos de RF</a:t>
            </a:r>
          </a:p>
          <a:p>
            <a:pPr marL="1028700" lvl="1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Abertos</a:t>
            </a:r>
          </a:p>
          <a:p>
            <a:pPr marL="1028700" lvl="1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Fechados</a:t>
            </a:r>
          </a:p>
          <a:p>
            <a:pPr marL="1028700" lvl="1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Crédito Privado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Fundos de RV</a:t>
            </a:r>
          </a:p>
          <a:p>
            <a:pPr marL="1028700" lvl="1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Abertos</a:t>
            </a:r>
          </a:p>
          <a:p>
            <a:pPr marL="1028700" lvl="1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Índices</a:t>
            </a:r>
          </a:p>
          <a:p>
            <a:pPr marL="1028700" lvl="1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Multimercados abertos</a:t>
            </a:r>
          </a:p>
          <a:p>
            <a:pPr marL="1028700" lvl="1" eaLnBrk="1" hangingPunct="1">
              <a:buFontTx/>
              <a:buChar char="-"/>
              <a:defRPr/>
            </a:pPr>
            <a:r>
              <a:rPr lang="pt-BR" sz="1400" dirty="0" err="1" smtClean="0">
                <a:latin typeface="Calibri" panose="020F0502020204030204" pitchFamily="34" charset="0"/>
              </a:rPr>
              <a:t>FIPs</a:t>
            </a:r>
            <a:r>
              <a:rPr lang="pt-BR" sz="1400" dirty="0" smtClean="0">
                <a:latin typeface="Calibri" panose="020F0502020204030204" pitchFamily="34" charset="0"/>
              </a:rPr>
              <a:t> fechados</a:t>
            </a:r>
          </a:p>
          <a:p>
            <a:pPr marL="1028700" lvl="1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Fundos de Inv. Imobiliários 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526088" y="6194425"/>
            <a:ext cx="1462087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526088" y="56022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flipV="1">
            <a:off x="6262688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de cantos arredondados 27"/>
          <p:cNvSpPr/>
          <p:nvPr/>
        </p:nvSpPr>
        <p:spPr>
          <a:xfrm>
            <a:off x="3870325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3870325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31" name="Conector de seta reta 30"/>
          <p:cNvCxnSpPr/>
          <p:nvPr/>
        </p:nvCxnSpPr>
        <p:spPr>
          <a:xfrm flipV="1">
            <a:off x="4606925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de cantos arredondados 31"/>
          <p:cNvSpPr/>
          <p:nvPr/>
        </p:nvSpPr>
        <p:spPr>
          <a:xfrm>
            <a:off x="221456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221456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37" name="Conector de seta reta 36"/>
          <p:cNvCxnSpPr/>
          <p:nvPr/>
        </p:nvCxnSpPr>
        <p:spPr>
          <a:xfrm flipV="1">
            <a:off x="295116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572000" y="2276475"/>
            <a:ext cx="0" cy="324008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14"/>
          <p:cNvSpPr txBox="1">
            <a:spLocks noChangeArrowheads="1"/>
          </p:cNvSpPr>
          <p:nvPr/>
        </p:nvSpPr>
        <p:spPr bwMode="auto">
          <a:xfrm>
            <a:off x="1763713" y="3627438"/>
            <a:ext cx="2055812" cy="1169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1400" b="1" dirty="0" smtClean="0">
                <a:latin typeface="Calibri" panose="020F0502020204030204" pitchFamily="34" charset="0"/>
              </a:rPr>
              <a:t>Alocação nos segmentos: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Renda Fixa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Renda Variável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Imóveis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pt-BR" sz="1400" dirty="0" smtClean="0">
              <a:latin typeface="Calibri" panose="020F0502020204030204" pitchFamily="34" charset="0"/>
            </a:endParaRPr>
          </a:p>
        </p:txBody>
      </p:sp>
      <p:pic>
        <p:nvPicPr>
          <p:cNvPr id="24602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52825"/>
            <a:ext cx="114617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ector reto 34"/>
          <p:cNvCxnSpPr/>
          <p:nvPr/>
        </p:nvCxnSpPr>
        <p:spPr>
          <a:xfrm>
            <a:off x="34925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5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24606" name="CaixaDeTexto 14"/>
          <p:cNvSpPr txBox="1">
            <a:spLocks noChangeArrowheads="1"/>
          </p:cNvSpPr>
          <p:nvPr/>
        </p:nvSpPr>
        <p:spPr bwMode="auto">
          <a:xfrm>
            <a:off x="7523163" y="3348038"/>
            <a:ext cx="1657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MERCADO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Complexidade do Mercado – Escolhas Difíceis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5606" name="CaixaDeTexto 15"/>
          <p:cNvSpPr txBox="1">
            <a:spLocks noChangeArrowheads="1"/>
          </p:cNvSpPr>
          <p:nvPr/>
        </p:nvSpPr>
        <p:spPr bwMode="auto">
          <a:xfrm>
            <a:off x="7546975" y="5580063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7" name="Retângulo 17407"/>
          <p:cNvSpPr>
            <a:spLocks noChangeArrowheads="1"/>
          </p:cNvSpPr>
          <p:nvPr/>
        </p:nvSpPr>
        <p:spPr bwMode="auto">
          <a:xfrm>
            <a:off x="5630863" y="2276475"/>
            <a:ext cx="3117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/>
              <a:t>Art. 2º - O fundo de investimento é uma comunhão de recursos, constituída sob a forma de condomínio, destinado à aplicação em títulos e valores mobiliários, bem como em quaisquer outros ativos disponíveis no mercado financeiro e de capitais, observadas as disposições desta Instrução. (Instrução CVM 409)</a:t>
            </a:r>
          </a:p>
        </p:txBody>
      </p:sp>
      <p:sp>
        <p:nvSpPr>
          <p:cNvPr id="70" name="Retângulo de cantos arredondados 69"/>
          <p:cNvSpPr/>
          <p:nvPr/>
        </p:nvSpPr>
        <p:spPr>
          <a:xfrm>
            <a:off x="5526088" y="6194425"/>
            <a:ext cx="1462087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71" name="Retângulo de cantos arredondados 70"/>
          <p:cNvSpPr/>
          <p:nvPr/>
        </p:nvSpPr>
        <p:spPr>
          <a:xfrm>
            <a:off x="5526088" y="56022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72" name="Conector de seta reta 71"/>
          <p:cNvCxnSpPr/>
          <p:nvPr/>
        </p:nvCxnSpPr>
        <p:spPr>
          <a:xfrm flipV="1">
            <a:off x="6262688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 de cantos arredondados 72"/>
          <p:cNvSpPr/>
          <p:nvPr/>
        </p:nvSpPr>
        <p:spPr>
          <a:xfrm>
            <a:off x="3870325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74" name="Retângulo de cantos arredondados 73"/>
          <p:cNvSpPr/>
          <p:nvPr/>
        </p:nvSpPr>
        <p:spPr>
          <a:xfrm>
            <a:off x="3870325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75" name="Conector de seta reta 74"/>
          <p:cNvCxnSpPr/>
          <p:nvPr/>
        </p:nvCxnSpPr>
        <p:spPr>
          <a:xfrm flipV="1">
            <a:off x="4606925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de cantos arredondados 75"/>
          <p:cNvSpPr/>
          <p:nvPr/>
        </p:nvSpPr>
        <p:spPr>
          <a:xfrm>
            <a:off x="221456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77" name="Retângulo de cantos arredondados 76"/>
          <p:cNvSpPr/>
          <p:nvPr/>
        </p:nvSpPr>
        <p:spPr>
          <a:xfrm>
            <a:off x="221456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78" name="Conector de seta reta 77"/>
          <p:cNvCxnSpPr/>
          <p:nvPr/>
        </p:nvCxnSpPr>
        <p:spPr>
          <a:xfrm flipV="1">
            <a:off x="295116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/>
          <p:cNvCxnSpPr/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ipse 79"/>
          <p:cNvSpPr/>
          <p:nvPr/>
        </p:nvSpPr>
        <p:spPr>
          <a:xfrm>
            <a:off x="1473200" y="2855913"/>
            <a:ext cx="1009650" cy="5048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00" dirty="0"/>
              <a:t>Cotista 1</a:t>
            </a:r>
          </a:p>
        </p:txBody>
      </p:sp>
      <p:sp>
        <p:nvSpPr>
          <p:cNvPr id="81" name="Elipse 80"/>
          <p:cNvSpPr/>
          <p:nvPr/>
        </p:nvSpPr>
        <p:spPr>
          <a:xfrm>
            <a:off x="1473200" y="3746500"/>
            <a:ext cx="1009650" cy="5048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00" dirty="0"/>
              <a:t>Cotista 2</a:t>
            </a:r>
          </a:p>
        </p:txBody>
      </p:sp>
      <p:sp>
        <p:nvSpPr>
          <p:cNvPr id="82" name="Elipse 81"/>
          <p:cNvSpPr/>
          <p:nvPr/>
        </p:nvSpPr>
        <p:spPr>
          <a:xfrm>
            <a:off x="1473200" y="4637088"/>
            <a:ext cx="1009650" cy="5048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00" dirty="0"/>
              <a:t>Cotista n</a:t>
            </a:r>
          </a:p>
        </p:txBody>
      </p:sp>
      <p:cxnSp>
        <p:nvCxnSpPr>
          <p:cNvPr id="83" name="Conector de seta reta 82"/>
          <p:cNvCxnSpPr>
            <a:stCxn id="80" idx="6"/>
          </p:cNvCxnSpPr>
          <p:nvPr/>
        </p:nvCxnSpPr>
        <p:spPr>
          <a:xfrm>
            <a:off x="2482850" y="3108325"/>
            <a:ext cx="1366838" cy="8032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>
            <a:stCxn id="81" idx="6"/>
          </p:cNvCxnSpPr>
          <p:nvPr/>
        </p:nvCxnSpPr>
        <p:spPr>
          <a:xfrm>
            <a:off x="2482850" y="3998913"/>
            <a:ext cx="1368425" cy="19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>
            <a:stCxn id="82" idx="6"/>
          </p:cNvCxnSpPr>
          <p:nvPr/>
        </p:nvCxnSpPr>
        <p:spPr>
          <a:xfrm flipV="1">
            <a:off x="2482850" y="4138613"/>
            <a:ext cx="1352550" cy="7508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e 85"/>
          <p:cNvSpPr/>
          <p:nvPr/>
        </p:nvSpPr>
        <p:spPr>
          <a:xfrm>
            <a:off x="4067175" y="2420938"/>
            <a:ext cx="1009650" cy="50323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00" dirty="0"/>
              <a:t>Cotista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6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4" name="Seta para cima 3"/>
          <p:cNvSpPr/>
          <p:nvPr/>
        </p:nvSpPr>
        <p:spPr>
          <a:xfrm rot="8535226">
            <a:off x="3871913" y="3613150"/>
            <a:ext cx="315912" cy="4333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" name="Retângulo 17407"/>
          <p:cNvSpPr>
            <a:spLocks noChangeArrowheads="1"/>
          </p:cNvSpPr>
          <p:nvPr/>
        </p:nvSpPr>
        <p:spPr bwMode="auto">
          <a:xfrm>
            <a:off x="5651500" y="3716338"/>
            <a:ext cx="31178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sz="1200"/>
          </a:p>
          <a:p>
            <a:pPr eaLnBrk="1" hangingPunct="1"/>
            <a:r>
              <a:rPr lang="pt-BR" sz="1200" b="1"/>
              <a:t>Reflexão</a:t>
            </a:r>
            <a:r>
              <a:rPr lang="pt-BR" sz="1200"/>
              <a:t>: Cotistas não detém propriedade em condomínio dos títulos. Títulos são de propriedade do fundo. Cotistas de fundos abertos podem aplicar e resgatar sem anuência dos demais cotistas (risco de transferência de riqueza se títulos não estiverem contabilizados pelo preço de mercado, e risco de perda de liquidez). . 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Fundos de Investimentos: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6630" name="CaixaDeTexto 15"/>
          <p:cNvSpPr txBox="1">
            <a:spLocks noChangeArrowheads="1"/>
          </p:cNvSpPr>
          <p:nvPr/>
        </p:nvSpPr>
        <p:spPr bwMode="auto">
          <a:xfrm>
            <a:off x="7546975" y="5580063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Retângulo 17407"/>
          <p:cNvSpPr>
            <a:spLocks noChangeArrowheads="1"/>
          </p:cNvSpPr>
          <p:nvPr/>
        </p:nvSpPr>
        <p:spPr bwMode="auto">
          <a:xfrm>
            <a:off x="5630863" y="2420938"/>
            <a:ext cx="33337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/>
              <a:t>Art. 5º - O fundo pode ser constituído sob a forma de condomínio </a:t>
            </a:r>
            <a:r>
              <a:rPr lang="pt-BR" sz="1200" b="1"/>
              <a:t>aberto</a:t>
            </a:r>
            <a:r>
              <a:rPr lang="pt-BR" sz="1200"/>
              <a:t>, em que os </a:t>
            </a:r>
            <a:r>
              <a:rPr lang="pt-BR" sz="1200" b="1"/>
              <a:t>cotistas podem solicitar o resgate de suas cotas a qualquer tempo</a:t>
            </a:r>
            <a:r>
              <a:rPr lang="pt-BR" sz="1200"/>
              <a:t>, ou </a:t>
            </a:r>
            <a:r>
              <a:rPr lang="pt-BR" sz="1200" b="1"/>
              <a:t>fechado</a:t>
            </a:r>
            <a:r>
              <a:rPr lang="pt-BR" sz="1200"/>
              <a:t>, em que as cotas somente são resgatadas ao término do prazo de duração do fundo.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/>
              <a:t>Parágrafo único. Admite-se a </a:t>
            </a:r>
            <a:r>
              <a:rPr lang="pt-BR" sz="1200" b="1"/>
              <a:t>amortização de cotas</a:t>
            </a:r>
            <a:r>
              <a:rPr lang="pt-BR" sz="1200"/>
              <a:t> tanto no fundo fechado como no fundo aberto, mediante o </a:t>
            </a:r>
            <a:r>
              <a:rPr lang="pt-BR" sz="1200" b="1"/>
              <a:t>pagamento uniforme a todos os cotistas de parcela do valor de suas cotas sem redução do número de cotas emitidas, </a:t>
            </a:r>
            <a:r>
              <a:rPr lang="pt-BR" sz="1200"/>
              <a:t>efetuado em conformidade com o que a esse respeito dispuser o regulamento ou a assembleia geral de cotistas.  (instrução CVM 409)</a:t>
            </a:r>
          </a:p>
        </p:txBody>
      </p:sp>
      <p:sp>
        <p:nvSpPr>
          <p:cNvPr id="4" name="Elipse 3"/>
          <p:cNvSpPr/>
          <p:nvPr/>
        </p:nvSpPr>
        <p:spPr>
          <a:xfrm>
            <a:off x="4067175" y="2420938"/>
            <a:ext cx="1009650" cy="50323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00" dirty="0"/>
              <a:t>Cotista</a:t>
            </a:r>
          </a:p>
        </p:txBody>
      </p:sp>
      <p:sp>
        <p:nvSpPr>
          <p:cNvPr id="25" name="Elipse 24"/>
          <p:cNvSpPr/>
          <p:nvPr/>
        </p:nvSpPr>
        <p:spPr>
          <a:xfrm>
            <a:off x="1473200" y="2855913"/>
            <a:ext cx="1009650" cy="5048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00" dirty="0"/>
              <a:t>Cotista 1</a:t>
            </a:r>
          </a:p>
        </p:txBody>
      </p:sp>
      <p:sp>
        <p:nvSpPr>
          <p:cNvPr id="26" name="Elipse 25"/>
          <p:cNvSpPr/>
          <p:nvPr/>
        </p:nvSpPr>
        <p:spPr>
          <a:xfrm>
            <a:off x="1473200" y="3746500"/>
            <a:ext cx="1009650" cy="5048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00" dirty="0"/>
              <a:t>Cotista 2</a:t>
            </a:r>
          </a:p>
        </p:txBody>
      </p:sp>
      <p:sp>
        <p:nvSpPr>
          <p:cNvPr id="27" name="Elipse 26"/>
          <p:cNvSpPr/>
          <p:nvPr/>
        </p:nvSpPr>
        <p:spPr>
          <a:xfrm>
            <a:off x="1473200" y="4637088"/>
            <a:ext cx="1009650" cy="5048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00" dirty="0"/>
              <a:t>Cotista n</a:t>
            </a:r>
          </a:p>
        </p:txBody>
      </p:sp>
      <p:cxnSp>
        <p:nvCxnSpPr>
          <p:cNvPr id="28" name="Conector de seta reta 27"/>
          <p:cNvCxnSpPr>
            <a:stCxn id="25" idx="6"/>
          </p:cNvCxnSpPr>
          <p:nvPr/>
        </p:nvCxnSpPr>
        <p:spPr>
          <a:xfrm>
            <a:off x="2482850" y="3108325"/>
            <a:ext cx="1366838" cy="8032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26" idx="6"/>
            <a:endCxn id="43" idx="1"/>
          </p:cNvCxnSpPr>
          <p:nvPr/>
        </p:nvCxnSpPr>
        <p:spPr>
          <a:xfrm>
            <a:off x="2482850" y="3998913"/>
            <a:ext cx="1368425" cy="19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stCxn id="27" idx="6"/>
          </p:cNvCxnSpPr>
          <p:nvPr/>
        </p:nvCxnSpPr>
        <p:spPr>
          <a:xfrm flipV="1">
            <a:off x="2482850" y="4138613"/>
            <a:ext cx="1352550" cy="7508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de cantos arredondados 44"/>
          <p:cNvSpPr/>
          <p:nvPr/>
        </p:nvSpPr>
        <p:spPr>
          <a:xfrm>
            <a:off x="5526088" y="6194425"/>
            <a:ext cx="1462087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5526088" y="56022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V="1">
            <a:off x="6262688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de cantos arredondados 48"/>
          <p:cNvSpPr/>
          <p:nvPr/>
        </p:nvSpPr>
        <p:spPr>
          <a:xfrm>
            <a:off x="3870325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3870325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51" name="Conector de seta reta 50"/>
          <p:cNvCxnSpPr/>
          <p:nvPr/>
        </p:nvCxnSpPr>
        <p:spPr>
          <a:xfrm flipV="1">
            <a:off x="4606925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de cantos arredondados 53"/>
          <p:cNvSpPr/>
          <p:nvPr/>
        </p:nvSpPr>
        <p:spPr>
          <a:xfrm>
            <a:off x="221456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221456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56" name="Conector de seta reta 55"/>
          <p:cNvCxnSpPr/>
          <p:nvPr/>
        </p:nvCxnSpPr>
        <p:spPr>
          <a:xfrm flipV="1">
            <a:off x="295116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9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41" name="Seta para cima 40"/>
          <p:cNvSpPr/>
          <p:nvPr/>
        </p:nvSpPr>
        <p:spPr>
          <a:xfrm rot="8535226">
            <a:off x="3871913" y="3613150"/>
            <a:ext cx="315912" cy="4333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Fundos de Investimentos: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de cantos arredondados 39"/>
          <p:cNvSpPr/>
          <p:nvPr/>
        </p:nvSpPr>
        <p:spPr>
          <a:xfrm>
            <a:off x="3563938" y="4067175"/>
            <a:ext cx="1462087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3708400" y="3933825"/>
            <a:ext cx="1462088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7656" name="CaixaDeTexto 15"/>
          <p:cNvSpPr txBox="1">
            <a:spLocks noChangeArrowheads="1"/>
          </p:cNvSpPr>
          <p:nvPr/>
        </p:nvSpPr>
        <p:spPr bwMode="auto">
          <a:xfrm>
            <a:off x="7546975" y="5580063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sp>
        <p:nvSpPr>
          <p:cNvPr id="27665" name="CaixaDeTexto 14"/>
          <p:cNvSpPr txBox="1">
            <a:spLocks noChangeArrowheads="1"/>
          </p:cNvSpPr>
          <p:nvPr/>
        </p:nvSpPr>
        <p:spPr bwMode="auto">
          <a:xfrm>
            <a:off x="5499100" y="2349500"/>
            <a:ext cx="24574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Curto Prazo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Referenciados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Renda Fixa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Cambiais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Multimercados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Dívida Externa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Ações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Exclusivos Fechados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Previdência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Off Shore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Inv. Direitos Creditórios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Inv. Imobiliários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Índices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Participações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ve direita 3"/>
          <p:cNvSpPr/>
          <p:nvPr/>
        </p:nvSpPr>
        <p:spPr>
          <a:xfrm>
            <a:off x="7667625" y="2492375"/>
            <a:ext cx="422275" cy="2881313"/>
          </a:xfrm>
          <a:prstGeom prst="rightBrace">
            <a:avLst>
              <a:gd name="adj1" fmla="val 8333"/>
              <a:gd name="adj2" fmla="val 4882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7669" name="CaixaDeTexto 5"/>
          <p:cNvSpPr txBox="1">
            <a:spLocks noChangeArrowheads="1"/>
          </p:cNvSpPr>
          <p:nvPr/>
        </p:nvSpPr>
        <p:spPr bwMode="auto">
          <a:xfrm>
            <a:off x="7996238" y="3502025"/>
            <a:ext cx="106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/>
              <a:t>Classes</a:t>
            </a:r>
          </a:p>
          <a:p>
            <a:pPr algn="ctr" eaLnBrk="1" hangingPunct="1"/>
            <a:r>
              <a:rPr lang="pt-BR"/>
              <a:t>CVM/</a:t>
            </a:r>
          </a:p>
          <a:p>
            <a:pPr algn="ctr" eaLnBrk="1" hangingPunct="1"/>
            <a:r>
              <a:rPr lang="pt-BR"/>
              <a:t>ANBIMA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526088" y="6194425"/>
            <a:ext cx="1462087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526088" y="56022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6262688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de cantos arredondados 29"/>
          <p:cNvSpPr/>
          <p:nvPr/>
        </p:nvSpPr>
        <p:spPr>
          <a:xfrm>
            <a:off x="3870325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870325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V="1">
            <a:off x="4606925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de cantos arredondados 32"/>
          <p:cNvSpPr/>
          <p:nvPr/>
        </p:nvSpPr>
        <p:spPr>
          <a:xfrm>
            <a:off x="221456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221456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295116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0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pic>
        <p:nvPicPr>
          <p:cNvPr id="27681" name="Imagem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805113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eta para cima 45"/>
          <p:cNvSpPr/>
          <p:nvPr/>
        </p:nvSpPr>
        <p:spPr>
          <a:xfrm rot="8535226">
            <a:off x="3871913" y="3613150"/>
            <a:ext cx="315912" cy="4333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Fundos de Investimentos: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5580112" y="2794520"/>
            <a:ext cx="1832381" cy="20228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41610" y="3730773"/>
            <a:ext cx="1832381" cy="20228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8684" name="CaixaDeTexto 15"/>
          <p:cNvSpPr txBox="1">
            <a:spLocks noChangeArrowheads="1"/>
          </p:cNvSpPr>
          <p:nvPr/>
        </p:nvSpPr>
        <p:spPr bwMode="auto">
          <a:xfrm>
            <a:off x="7546975" y="5580063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sp>
        <p:nvSpPr>
          <p:cNvPr id="28693" name="CaixaDeTexto 14"/>
          <p:cNvSpPr txBox="1">
            <a:spLocks noChangeArrowheads="1"/>
          </p:cNvSpPr>
          <p:nvPr/>
        </p:nvSpPr>
        <p:spPr bwMode="auto">
          <a:xfrm>
            <a:off x="5499100" y="2336800"/>
            <a:ext cx="24574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Curto Prazo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Referenciados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Renda Fixa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Cambiais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Multimercados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Dívida Externa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Ações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Exclusivos Fechados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Previdência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Off Shore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Inv. Direitos Creditórios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Inv. Imobiliários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Índices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Participações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14"/>
          <p:cNvSpPr txBox="1">
            <a:spLocks noChangeArrowheads="1"/>
          </p:cNvSpPr>
          <p:nvPr/>
        </p:nvSpPr>
        <p:spPr bwMode="auto">
          <a:xfrm>
            <a:off x="153988" y="3698875"/>
            <a:ext cx="2224087" cy="954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Fundos de Renda Fixa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Renda Fixa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Renda Fixa Crédito Livre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Renda Fixa Índices</a:t>
            </a:r>
          </a:p>
        </p:txBody>
      </p:sp>
      <p:sp>
        <p:nvSpPr>
          <p:cNvPr id="30" name="Chave direita 29"/>
          <p:cNvSpPr/>
          <p:nvPr/>
        </p:nvSpPr>
        <p:spPr>
          <a:xfrm>
            <a:off x="7667625" y="2492375"/>
            <a:ext cx="422275" cy="2881313"/>
          </a:xfrm>
          <a:prstGeom prst="rightBrace">
            <a:avLst>
              <a:gd name="adj1" fmla="val 8333"/>
              <a:gd name="adj2" fmla="val 4882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8698" name="CaixaDeTexto 30"/>
          <p:cNvSpPr txBox="1">
            <a:spLocks noChangeArrowheads="1"/>
          </p:cNvSpPr>
          <p:nvPr/>
        </p:nvSpPr>
        <p:spPr bwMode="auto">
          <a:xfrm>
            <a:off x="127000" y="294798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/>
              <a:t>Subclasses </a:t>
            </a:r>
          </a:p>
          <a:p>
            <a:pPr algn="ctr" eaLnBrk="1" hangingPunct="1"/>
            <a:r>
              <a:rPr lang="pt-BR"/>
              <a:t>ANBIMA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526088" y="6194425"/>
            <a:ext cx="1462087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5526088" y="56022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37" name="Conector de seta reta 36"/>
          <p:cNvCxnSpPr/>
          <p:nvPr/>
        </p:nvCxnSpPr>
        <p:spPr>
          <a:xfrm flipV="1">
            <a:off x="6262688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de cantos arredondados 37"/>
          <p:cNvSpPr/>
          <p:nvPr/>
        </p:nvSpPr>
        <p:spPr>
          <a:xfrm>
            <a:off x="3870325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3870325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4606925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de cantos arredondados 40"/>
          <p:cNvSpPr/>
          <p:nvPr/>
        </p:nvSpPr>
        <p:spPr>
          <a:xfrm>
            <a:off x="221456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221456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flipV="1">
            <a:off x="295116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9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pic>
        <p:nvPicPr>
          <p:cNvPr id="28710" name="Image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805113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eta para cima 48"/>
          <p:cNvSpPr/>
          <p:nvPr/>
        </p:nvSpPr>
        <p:spPr>
          <a:xfrm rot="8535226">
            <a:off x="3871913" y="3613150"/>
            <a:ext cx="315912" cy="4333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712" name="CaixaDeTexto 5"/>
          <p:cNvSpPr txBox="1">
            <a:spLocks noChangeArrowheads="1"/>
          </p:cNvSpPr>
          <p:nvPr/>
        </p:nvSpPr>
        <p:spPr bwMode="auto">
          <a:xfrm>
            <a:off x="7996238" y="3502025"/>
            <a:ext cx="106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/>
              <a:t>Classes</a:t>
            </a:r>
          </a:p>
          <a:p>
            <a:pPr algn="ctr" eaLnBrk="1" hangingPunct="1"/>
            <a:r>
              <a:rPr lang="pt-BR"/>
              <a:t>CVM/</a:t>
            </a:r>
          </a:p>
          <a:p>
            <a:pPr algn="ctr" eaLnBrk="1" hangingPunct="1"/>
            <a:r>
              <a:rPr lang="pt-BR"/>
              <a:t>ANBIMA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Fundos de Investimentos: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5535831" y="3253056"/>
            <a:ext cx="1832381" cy="20228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41610" y="3154709"/>
            <a:ext cx="1832381" cy="20228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7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9708" name="CaixaDeTexto 15"/>
          <p:cNvSpPr txBox="1">
            <a:spLocks noChangeArrowheads="1"/>
          </p:cNvSpPr>
          <p:nvPr/>
        </p:nvSpPr>
        <p:spPr bwMode="auto">
          <a:xfrm>
            <a:off x="7546975" y="5580063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sp>
        <p:nvSpPr>
          <p:cNvPr id="29717" name="CaixaDeTexto 14"/>
          <p:cNvSpPr txBox="1">
            <a:spLocks noChangeArrowheads="1"/>
          </p:cNvSpPr>
          <p:nvPr/>
        </p:nvSpPr>
        <p:spPr bwMode="auto">
          <a:xfrm>
            <a:off x="5499100" y="2349500"/>
            <a:ext cx="24574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Curto Prazo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Referenciados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Renda Fixa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Cambiais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Multimercados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Dívida Externa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Ações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Exclusivos Fechados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Previdência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Off Shore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Inv. Direitos Creditórios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Inv. Imobiliários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Índices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Participações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14"/>
          <p:cNvSpPr txBox="1">
            <a:spLocks noChangeArrowheads="1"/>
          </p:cNvSpPr>
          <p:nvPr/>
        </p:nvSpPr>
        <p:spPr bwMode="auto">
          <a:xfrm>
            <a:off x="153988" y="3127375"/>
            <a:ext cx="2479675" cy="2678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Fundos Multimercados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Macro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Trading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err="1" smtClean="0">
                <a:latin typeface="Calibri" panose="020F0502020204030204" pitchFamily="34" charset="0"/>
              </a:rPr>
              <a:t>Multiestratégia</a:t>
            </a:r>
            <a:endParaRPr lang="pt-BR" sz="1400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err="1" smtClean="0">
                <a:latin typeface="Calibri" panose="020F0502020204030204" pitchFamily="34" charset="0"/>
              </a:rPr>
              <a:t>Multigestor</a:t>
            </a:r>
            <a:endParaRPr lang="pt-BR" sz="1400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Juros e Moedas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Estratégia Específica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err="1" smtClean="0">
                <a:latin typeface="Calibri" panose="020F0502020204030204" pitchFamily="34" charset="0"/>
              </a:rPr>
              <a:t>Long</a:t>
            </a:r>
            <a:r>
              <a:rPr lang="pt-BR" sz="1400" dirty="0" smtClean="0">
                <a:latin typeface="Calibri" panose="020F0502020204030204" pitchFamily="34" charset="0"/>
              </a:rPr>
              <a:t> </a:t>
            </a:r>
            <a:r>
              <a:rPr lang="pt-BR" sz="1400" dirty="0" err="1" smtClean="0">
                <a:latin typeface="Calibri" panose="020F0502020204030204" pitchFamily="34" charset="0"/>
              </a:rPr>
              <a:t>and</a:t>
            </a:r>
            <a:r>
              <a:rPr lang="pt-BR" sz="1400" dirty="0" smtClean="0">
                <a:latin typeface="Calibri" panose="020F0502020204030204" pitchFamily="34" charset="0"/>
              </a:rPr>
              <a:t> Short – Neutro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err="1" smtClean="0">
                <a:latin typeface="Calibri" panose="020F0502020204030204" pitchFamily="34" charset="0"/>
              </a:rPr>
              <a:t>Long</a:t>
            </a:r>
            <a:r>
              <a:rPr lang="pt-BR" sz="1400" dirty="0" smtClean="0">
                <a:latin typeface="Calibri" panose="020F0502020204030204" pitchFamily="34" charset="0"/>
              </a:rPr>
              <a:t> </a:t>
            </a:r>
            <a:r>
              <a:rPr lang="pt-BR" sz="1400" dirty="0" err="1" smtClean="0">
                <a:latin typeface="Calibri" panose="020F0502020204030204" pitchFamily="34" charset="0"/>
              </a:rPr>
              <a:t>and</a:t>
            </a:r>
            <a:r>
              <a:rPr lang="pt-BR" sz="1400" dirty="0" smtClean="0">
                <a:latin typeface="Calibri" panose="020F0502020204030204" pitchFamily="34" charset="0"/>
              </a:rPr>
              <a:t> Short – Direcional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Balanceados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Capital Protegido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pt-BR" sz="1400" dirty="0" smtClean="0">
              <a:latin typeface="Calibri" panose="020F0502020204030204" pitchFamily="34" charset="0"/>
            </a:endParaRPr>
          </a:p>
        </p:txBody>
      </p:sp>
      <p:sp>
        <p:nvSpPr>
          <p:cNvPr id="28" name="Chave direita 27"/>
          <p:cNvSpPr/>
          <p:nvPr/>
        </p:nvSpPr>
        <p:spPr>
          <a:xfrm>
            <a:off x="7667625" y="2492375"/>
            <a:ext cx="422275" cy="2881313"/>
          </a:xfrm>
          <a:prstGeom prst="rightBrace">
            <a:avLst>
              <a:gd name="adj1" fmla="val 8333"/>
              <a:gd name="adj2" fmla="val 4882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9722" name="CaixaDeTexto 29"/>
          <p:cNvSpPr txBox="1">
            <a:spLocks noChangeArrowheads="1"/>
          </p:cNvSpPr>
          <p:nvPr/>
        </p:nvSpPr>
        <p:spPr bwMode="auto">
          <a:xfrm>
            <a:off x="127000" y="2381250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/>
              <a:t>Subclasses </a:t>
            </a:r>
          </a:p>
          <a:p>
            <a:pPr algn="ctr" eaLnBrk="1" hangingPunct="1"/>
            <a:r>
              <a:rPr lang="pt-BR"/>
              <a:t>ANBIMA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526088" y="6194425"/>
            <a:ext cx="1462087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526088" y="56022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6262688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de cantos arredondados 36"/>
          <p:cNvSpPr/>
          <p:nvPr/>
        </p:nvSpPr>
        <p:spPr>
          <a:xfrm>
            <a:off x="3870325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870325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4606925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>
            <a:off x="221456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221456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42" name="Conector de seta reta 41"/>
          <p:cNvCxnSpPr/>
          <p:nvPr/>
        </p:nvCxnSpPr>
        <p:spPr>
          <a:xfrm flipV="1">
            <a:off x="295116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3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pic>
        <p:nvPicPr>
          <p:cNvPr id="29734" name="Imagem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805113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eta para cima 45"/>
          <p:cNvSpPr/>
          <p:nvPr/>
        </p:nvSpPr>
        <p:spPr>
          <a:xfrm rot="8535226">
            <a:off x="3871913" y="3613150"/>
            <a:ext cx="315912" cy="4333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736" name="CaixaDeTexto 5"/>
          <p:cNvSpPr txBox="1">
            <a:spLocks noChangeArrowheads="1"/>
          </p:cNvSpPr>
          <p:nvPr/>
        </p:nvSpPr>
        <p:spPr bwMode="auto">
          <a:xfrm>
            <a:off x="7996238" y="3502025"/>
            <a:ext cx="106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/>
              <a:t>Classes</a:t>
            </a:r>
          </a:p>
          <a:p>
            <a:pPr algn="ctr" eaLnBrk="1" hangingPunct="1"/>
            <a:r>
              <a:rPr lang="pt-BR"/>
              <a:t>CVM/</a:t>
            </a:r>
          </a:p>
          <a:p>
            <a:pPr algn="ctr" eaLnBrk="1" hangingPunct="1"/>
            <a:r>
              <a:rPr lang="pt-BR"/>
              <a:t>ANBIMA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Fundos de Investimentos: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5549020" y="3693376"/>
            <a:ext cx="1832381" cy="20228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41610" y="2434479"/>
            <a:ext cx="1832381" cy="20228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30732" name="CaixaDeTexto 15"/>
          <p:cNvSpPr txBox="1">
            <a:spLocks noChangeArrowheads="1"/>
          </p:cNvSpPr>
          <p:nvPr/>
        </p:nvSpPr>
        <p:spPr bwMode="auto">
          <a:xfrm>
            <a:off x="7546975" y="5580063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sp>
        <p:nvSpPr>
          <p:cNvPr id="30741" name="CaixaDeTexto 14"/>
          <p:cNvSpPr txBox="1">
            <a:spLocks noChangeArrowheads="1"/>
          </p:cNvSpPr>
          <p:nvPr/>
        </p:nvSpPr>
        <p:spPr bwMode="auto">
          <a:xfrm>
            <a:off x="5499100" y="2349500"/>
            <a:ext cx="24574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Curto Prazo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Referenciados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Renda Fixa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Cambiais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Multimercados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Dívida Externa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Ações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Exclusivos Fechados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Previdência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Off Shore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Inv. Direitos Creditórios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Inv. Imobiliários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Índices</a:t>
            </a:r>
          </a:p>
          <a:p>
            <a:pPr eaLnBrk="1" hangingPunct="1"/>
            <a:r>
              <a:rPr lang="pt-BR" sz="1400">
                <a:latin typeface="Calibri" panose="020F0502020204030204" pitchFamily="34" charset="0"/>
              </a:rPr>
              <a:t>Fundos de Participações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14"/>
          <p:cNvSpPr txBox="1">
            <a:spLocks noChangeArrowheads="1"/>
          </p:cNvSpPr>
          <p:nvPr/>
        </p:nvSpPr>
        <p:spPr bwMode="auto">
          <a:xfrm>
            <a:off x="153988" y="2374900"/>
            <a:ext cx="2716212" cy="3324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Fundos de Ações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Ações Ibovespa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Ibovespa Indexado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Ibovespa Ativo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Ações </a:t>
            </a:r>
            <a:r>
              <a:rPr lang="pt-BR" sz="1400" dirty="0" err="1" smtClean="0">
                <a:latin typeface="Calibri" panose="020F0502020204030204" pitchFamily="34" charset="0"/>
              </a:rPr>
              <a:t>IBrX</a:t>
            </a:r>
            <a:endParaRPr lang="pt-BR" sz="1400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err="1" smtClean="0">
                <a:latin typeface="Calibri" panose="020F0502020204030204" pitchFamily="34" charset="0"/>
              </a:rPr>
              <a:t>IBrX</a:t>
            </a:r>
            <a:r>
              <a:rPr lang="pt-BR" sz="1400" dirty="0" smtClean="0">
                <a:latin typeface="Calibri" panose="020F0502020204030204" pitchFamily="34" charset="0"/>
              </a:rPr>
              <a:t> indexado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Ações </a:t>
            </a:r>
            <a:r>
              <a:rPr lang="pt-BR" sz="1400" dirty="0" err="1" smtClean="0">
                <a:latin typeface="Calibri" panose="020F0502020204030204" pitchFamily="34" charset="0"/>
              </a:rPr>
              <a:t>IBrX</a:t>
            </a:r>
            <a:r>
              <a:rPr lang="pt-BR" sz="1400" dirty="0" smtClean="0">
                <a:latin typeface="Calibri" panose="020F0502020204030204" pitchFamily="34" charset="0"/>
              </a:rPr>
              <a:t> Ativo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Setoriais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FMP – FGTS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err="1" smtClean="0">
                <a:latin typeface="Calibri" panose="020F0502020204030204" pitchFamily="34" charset="0"/>
              </a:rPr>
              <a:t>Small</a:t>
            </a:r>
            <a:r>
              <a:rPr lang="pt-BR" sz="1400" dirty="0" smtClean="0">
                <a:latin typeface="Calibri" panose="020F0502020204030204" pitchFamily="34" charset="0"/>
              </a:rPr>
              <a:t> </a:t>
            </a:r>
            <a:r>
              <a:rPr lang="pt-BR" sz="1400" dirty="0" err="1" smtClean="0">
                <a:latin typeface="Calibri" panose="020F0502020204030204" pitchFamily="34" charset="0"/>
              </a:rPr>
              <a:t>Caps</a:t>
            </a:r>
            <a:endParaRPr lang="pt-BR" sz="1400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Dividendos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Sustentabilidade / Governança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Ações Livre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pt-BR" sz="1400" dirty="0" smtClean="0">
                <a:latin typeface="Calibri" panose="020F0502020204030204" pitchFamily="34" charset="0"/>
              </a:rPr>
              <a:t>Fechados de Ações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pt-BR" sz="1400" dirty="0" smtClean="0">
              <a:latin typeface="Calibri" panose="020F0502020204030204" pitchFamily="34" charset="0"/>
            </a:endParaRPr>
          </a:p>
        </p:txBody>
      </p:sp>
      <p:sp>
        <p:nvSpPr>
          <p:cNvPr id="28" name="Chave direita 27"/>
          <p:cNvSpPr/>
          <p:nvPr/>
        </p:nvSpPr>
        <p:spPr>
          <a:xfrm>
            <a:off x="7667625" y="2492375"/>
            <a:ext cx="422275" cy="2881313"/>
          </a:xfrm>
          <a:prstGeom prst="rightBrace">
            <a:avLst>
              <a:gd name="adj1" fmla="val 8333"/>
              <a:gd name="adj2" fmla="val 4882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0746" name="CaixaDeTexto 29"/>
          <p:cNvSpPr txBox="1">
            <a:spLocks noChangeArrowheads="1"/>
          </p:cNvSpPr>
          <p:nvPr/>
        </p:nvSpPr>
        <p:spPr bwMode="auto">
          <a:xfrm>
            <a:off x="2222500" y="2417763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/>
              <a:t>Subclasses </a:t>
            </a:r>
          </a:p>
          <a:p>
            <a:pPr algn="ctr" eaLnBrk="1" hangingPunct="1"/>
            <a:r>
              <a:rPr lang="pt-BR"/>
              <a:t>ANBIMA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526088" y="6194425"/>
            <a:ext cx="1462087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526088" y="56022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6262688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de cantos arredondados 36"/>
          <p:cNvSpPr/>
          <p:nvPr/>
        </p:nvSpPr>
        <p:spPr>
          <a:xfrm>
            <a:off x="3870325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870325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4606925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>
            <a:off x="221456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221456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42" name="Conector de seta reta 41"/>
          <p:cNvCxnSpPr/>
          <p:nvPr/>
        </p:nvCxnSpPr>
        <p:spPr>
          <a:xfrm flipV="1">
            <a:off x="295116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7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pic>
        <p:nvPicPr>
          <p:cNvPr id="30758" name="Image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805113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Seta para cima 46"/>
          <p:cNvSpPr/>
          <p:nvPr/>
        </p:nvSpPr>
        <p:spPr>
          <a:xfrm rot="8535226">
            <a:off x="3871913" y="3613150"/>
            <a:ext cx="315912" cy="4333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760" name="CaixaDeTexto 5"/>
          <p:cNvSpPr txBox="1">
            <a:spLocks noChangeArrowheads="1"/>
          </p:cNvSpPr>
          <p:nvPr/>
        </p:nvSpPr>
        <p:spPr bwMode="auto">
          <a:xfrm>
            <a:off x="7996238" y="3502025"/>
            <a:ext cx="106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/>
              <a:t>Classes</a:t>
            </a:r>
          </a:p>
          <a:p>
            <a:pPr algn="ctr" eaLnBrk="1" hangingPunct="1"/>
            <a:r>
              <a:rPr lang="pt-BR"/>
              <a:t>CVM/</a:t>
            </a:r>
          </a:p>
          <a:p>
            <a:pPr algn="ctr" eaLnBrk="1" hangingPunct="1"/>
            <a:r>
              <a:rPr lang="pt-BR"/>
              <a:t>ANBIMA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Fundos de Investimentos: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Fundos de investimento: A Difícil Escolha...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6588125" y="981075"/>
            <a:ext cx="422275" cy="5472113"/>
          </a:xfrm>
          <a:prstGeom prst="rightBrace">
            <a:avLst>
              <a:gd name="adj1" fmla="val 8333"/>
              <a:gd name="adj2" fmla="val 4882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1748" name="CaixaDeTexto 5"/>
          <p:cNvSpPr txBox="1">
            <a:spLocks noChangeArrowheads="1"/>
          </p:cNvSpPr>
          <p:nvPr/>
        </p:nvSpPr>
        <p:spPr bwMode="auto">
          <a:xfrm>
            <a:off x="7235825" y="2924175"/>
            <a:ext cx="153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/>
              <a:t>13.752 fundos</a:t>
            </a:r>
          </a:p>
          <a:p>
            <a:r>
              <a:rPr lang="pt-BR"/>
              <a:t>R$ 2,4 trilhões</a:t>
            </a:r>
          </a:p>
        </p:txBody>
      </p:sp>
      <p:sp>
        <p:nvSpPr>
          <p:cNvPr id="31749" name="CaixaDeTexto 6"/>
          <p:cNvSpPr txBox="1">
            <a:spLocks noChangeArrowheads="1"/>
          </p:cNvSpPr>
          <p:nvPr/>
        </p:nvSpPr>
        <p:spPr bwMode="auto">
          <a:xfrm>
            <a:off x="1438275" y="6524625"/>
            <a:ext cx="830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800"/>
              <a:t>Fonte: ANBIMA</a:t>
            </a: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6335713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Conector de seta reta 72"/>
          <p:cNvCxnSpPr/>
          <p:nvPr/>
        </p:nvCxnSpPr>
        <p:spPr>
          <a:xfrm flipV="1">
            <a:off x="2771775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32784" name="Retângulo 37"/>
          <p:cNvSpPr>
            <a:spLocks noChangeArrowheads="1"/>
          </p:cNvSpPr>
          <p:nvPr/>
        </p:nvSpPr>
        <p:spPr bwMode="auto">
          <a:xfrm>
            <a:off x="5795963" y="3141663"/>
            <a:ext cx="27273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/>
              <a:t>Consultoria</a:t>
            </a:r>
            <a:r>
              <a:rPr lang="pt-BR" sz="1200"/>
              <a:t>: 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/>
              <a:t>Instrução CVM 43/1985, e decisão do Colegiado da CVM de 19 de agosto de 2008. </a:t>
            </a:r>
          </a:p>
          <a:p>
            <a:pPr eaLnBrk="1" hangingPunct="1"/>
            <a:r>
              <a:rPr lang="pt-BR" sz="1200"/>
              <a:t>Registro CVM exige, entre outros aspectos, experiência de </a:t>
            </a:r>
            <a:r>
              <a:rPr lang="pt-BR" sz="1200" b="1"/>
              <a:t>3 anos “em atividade que revele aptidão para análise de investimentos</a:t>
            </a:r>
            <a:r>
              <a:rPr lang="pt-BR" sz="1200"/>
              <a:t>”. </a:t>
            </a: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58" name="Conector de seta reta 57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58"/>
          <p:cNvSpPr/>
          <p:nvPr/>
        </p:nvSpPr>
        <p:spPr>
          <a:xfrm>
            <a:off x="219551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219551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62" name="Conector de seta reta 61"/>
          <p:cNvCxnSpPr/>
          <p:nvPr/>
        </p:nvCxnSpPr>
        <p:spPr>
          <a:xfrm flipV="1">
            <a:off x="293211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de cantos arredondados 62"/>
          <p:cNvSpPr/>
          <p:nvPr/>
        </p:nvSpPr>
        <p:spPr>
          <a:xfrm>
            <a:off x="539750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64" name="Retângulo de cantos arredondados 63"/>
          <p:cNvSpPr/>
          <p:nvPr/>
        </p:nvSpPr>
        <p:spPr>
          <a:xfrm>
            <a:off x="539750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1276350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94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611438"/>
            <a:ext cx="11906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CaixaDeTexto 8"/>
          <p:cNvSpPr txBox="1">
            <a:spLocks noChangeArrowheads="1"/>
          </p:cNvSpPr>
          <p:nvPr/>
        </p:nvSpPr>
        <p:spPr bwMode="auto">
          <a:xfrm>
            <a:off x="58738" y="2276475"/>
            <a:ext cx="1838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sz="1200"/>
              <a:t>Apoio para escolha da melhor alocação;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/>
              <a:t>Apoio para escolha dos melhores fundos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/>
              <a:t>Análise de riscos;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/>
              <a:t>Etc.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802063" y="2762250"/>
            <a:ext cx="482600" cy="379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1º. </a:t>
            </a:r>
          </a:p>
        </p:txBody>
      </p:sp>
      <p:sp>
        <p:nvSpPr>
          <p:cNvPr id="32797" name="CaixaDeTexto 11"/>
          <p:cNvSpPr txBox="1">
            <a:spLocks noChangeArrowheads="1"/>
          </p:cNvSpPr>
          <p:nvPr/>
        </p:nvSpPr>
        <p:spPr bwMode="auto">
          <a:xfrm>
            <a:off x="3922713" y="2835275"/>
            <a:ext cx="433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>
                <a:solidFill>
                  <a:srgbClr val="FFC000"/>
                </a:solidFill>
              </a:rPr>
              <a:t>1º</a:t>
            </a:r>
          </a:p>
        </p:txBody>
      </p:sp>
      <p:sp>
        <p:nvSpPr>
          <p:cNvPr id="14" name="Texto explicativo em forma de nuvem 13"/>
          <p:cNvSpPr/>
          <p:nvPr/>
        </p:nvSpPr>
        <p:spPr>
          <a:xfrm>
            <a:off x="1187450" y="3325813"/>
            <a:ext cx="1743075" cy="823912"/>
          </a:xfrm>
          <a:prstGeom prst="cloudCallout">
            <a:avLst>
              <a:gd name="adj1" fmla="val 41695"/>
              <a:gd name="adj2" fmla="val -110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Este é  “o cara”!</a:t>
            </a:r>
          </a:p>
        </p:txBody>
      </p:sp>
      <p:sp>
        <p:nvSpPr>
          <p:cNvPr id="32799" name="CaixaDeTexto 14"/>
          <p:cNvSpPr txBox="1">
            <a:spLocks noChangeArrowheads="1"/>
          </p:cNvSpPr>
          <p:nvPr/>
        </p:nvSpPr>
        <p:spPr bwMode="auto">
          <a:xfrm>
            <a:off x="1116013" y="4191000"/>
            <a:ext cx="2109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200"/>
              <a:t>“um bom consultor eliminará minhas dúvidas e resolverá meus problemas!”</a:t>
            </a:r>
          </a:p>
        </p:txBody>
      </p:sp>
      <p:cxnSp>
        <p:nvCxnSpPr>
          <p:cNvPr id="74" name="Conector reto 73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1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77" name="Seta para cima 76"/>
          <p:cNvSpPr/>
          <p:nvPr/>
        </p:nvSpPr>
        <p:spPr>
          <a:xfrm rot="8535226">
            <a:off x="1936750" y="2146300"/>
            <a:ext cx="3175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Consultoria: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8359775" cy="594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1" hangingPunct="1">
              <a:defRPr/>
            </a:pPr>
            <a:r>
              <a:rPr lang="pt-BR" sz="1400" b="1" dirty="0" smtClean="0"/>
              <a:t>VISUALIZANDO OS RISCOS</a:t>
            </a:r>
          </a:p>
          <a:p>
            <a:pPr eaLnBrk="1" hangingPunct="1">
              <a:defRPr/>
            </a:pPr>
            <a:endParaRPr lang="pt-BR" sz="1400" b="1" dirty="0"/>
          </a:p>
          <a:p>
            <a:pPr marL="457200" indent="-457200" algn="just">
              <a:defRPr/>
            </a:pPr>
            <a:endParaRPr lang="pt-BR" sz="1400" i="1" dirty="0"/>
          </a:p>
          <a:p>
            <a:pPr algn="just">
              <a:defRPr/>
            </a:pPr>
            <a:r>
              <a:rPr lang="pt-BR" sz="1400" b="1" dirty="0"/>
              <a:t>Princípio da Responsabilidade (Hans Jonas</a:t>
            </a:r>
            <a:r>
              <a:rPr lang="pt-BR" sz="1400" b="1" dirty="0" smtClean="0"/>
              <a:t>):</a:t>
            </a:r>
            <a:endParaRPr lang="pt-BR" sz="1400" b="1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400" i="1" dirty="0" smtClean="0"/>
              <a:t>Antes: ética </a:t>
            </a:r>
            <a:r>
              <a:rPr lang="pt-BR" sz="1400" i="1" dirty="0"/>
              <a:t>de Kant (o “outro” de seu agir é parte do presente, “não precisa de perspicácia de longo alcance”). Ética voltada ao indivíduo.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400" i="1" dirty="0" smtClean="0"/>
              <a:t>Agora: evolução </a:t>
            </a:r>
            <a:r>
              <a:rPr lang="pt-BR" sz="1400" i="1" dirty="0"/>
              <a:t>tecnológica e institucional fez com que as ações presentes se projetem no tempo e no espaço. Tal situação demanda novos imperativos de uma “Ética do Futuro”, voltada para as políticas públicas, para as instituições.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400" b="1" i="1" dirty="0"/>
              <a:t>Heurística do medo: </a:t>
            </a:r>
            <a:r>
              <a:rPr lang="pt-BR" sz="1400" i="1" dirty="0"/>
              <a:t>“</a:t>
            </a:r>
            <a:r>
              <a:rPr lang="pt-BR" sz="1400" i="1" u="sng" dirty="0"/>
              <a:t>Enquanto o perigo for desconhecido não se saberá o que há para se proteger e porque devemos fazê-lo</a:t>
            </a:r>
            <a:r>
              <a:rPr lang="pt-BR" sz="1400" i="1" dirty="0" smtClean="0"/>
              <a:t>”.</a:t>
            </a:r>
          </a:p>
          <a:p>
            <a:pPr marL="457200" indent="-457200" algn="just">
              <a:buFontTx/>
              <a:buChar char="-"/>
              <a:defRPr/>
            </a:pPr>
            <a:endParaRPr lang="pt-BR" sz="1400" i="1" dirty="0"/>
          </a:p>
          <a:p>
            <a:pPr algn="just">
              <a:defRPr/>
            </a:pPr>
            <a:r>
              <a:rPr lang="pt-BR" sz="1400" b="1" i="1" dirty="0" smtClean="0"/>
              <a:t>Sociedade de Risco (</a:t>
            </a:r>
            <a:r>
              <a:rPr lang="pt-BR" sz="1400" b="1" i="1" dirty="0" err="1" smtClean="0"/>
              <a:t>Ulrich</a:t>
            </a:r>
            <a:r>
              <a:rPr lang="pt-BR" sz="1400" b="1" i="1" dirty="0" smtClean="0"/>
              <a:t> Beck):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400" i="1" dirty="0" smtClean="0"/>
              <a:t>Otimismo exagerado das instituições leva a crer ser possível ter controle sobre tudo;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400" i="1" dirty="0" smtClean="0"/>
              <a:t>Antes: riscos decorrente da natureza. Agora: riscos de instituições produzidas pelo próprio homem.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400" b="1" i="1" dirty="0" smtClean="0"/>
              <a:t>Dramatização do risco: </a:t>
            </a:r>
            <a:r>
              <a:rPr lang="pt-BR" sz="1400" i="1" dirty="0" smtClean="0"/>
              <a:t>produz efeitos para gerar transformações.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400" i="1" dirty="0" smtClean="0"/>
              <a:t>Estado: calcula riscos e distribui custos, inclusive entre gerações. </a:t>
            </a:r>
            <a:endParaRPr lang="pt-BR" sz="1400" i="1" dirty="0"/>
          </a:p>
          <a:p>
            <a:pPr marL="457200" indent="-457200" algn="just">
              <a:defRPr/>
            </a:pPr>
            <a:endParaRPr lang="pt-BR" sz="1400" b="1" dirty="0" smtClean="0"/>
          </a:p>
          <a:p>
            <a:pPr marL="457200" indent="-457200" algn="just">
              <a:defRPr/>
            </a:pPr>
            <a:endParaRPr lang="pt-BR" sz="1400" b="1" dirty="0" smtClean="0"/>
          </a:p>
          <a:p>
            <a:pPr marL="457200" indent="-457200" algn="just">
              <a:defRPr/>
            </a:pPr>
            <a:r>
              <a:rPr lang="pt-BR" sz="1400" b="1" dirty="0" smtClean="0"/>
              <a:t>A GERAÇÃO FUTURA É SUJEITO DE DIREITOS? </a:t>
            </a:r>
          </a:p>
          <a:p>
            <a:pPr algn="just">
              <a:defRPr/>
            </a:pPr>
            <a:r>
              <a:rPr lang="pt-BR" sz="1400" dirty="0" smtClean="0"/>
              <a:t>[...] é necessária uma interpretação mais ampla dos direitos humanos para refletir os interesses mais diversificados das gerações futuras.  (VARELLA; PLATIAU, 2004, p. 8.)</a:t>
            </a:r>
          </a:p>
          <a:p>
            <a:pPr marL="457200" indent="-457200" algn="just">
              <a:defRPr/>
            </a:pPr>
            <a:endParaRPr lang="pt-BR" sz="1400" dirty="0"/>
          </a:p>
          <a:p>
            <a:pPr marL="457200" indent="-457200" algn="just">
              <a:defRPr/>
            </a:pPr>
            <a:r>
              <a:rPr lang="pt-BR" sz="1400" b="1" dirty="0"/>
              <a:t>NECESSIDADE DE NOVA ÉTICA, NOVOS PRINCÍPIOS, DE UMA “ÉTICA DO FUTURO</a:t>
            </a:r>
            <a:r>
              <a:rPr lang="pt-BR" sz="1400" b="1" dirty="0" smtClean="0"/>
              <a:t>”.</a:t>
            </a:r>
            <a:endParaRPr lang="pt-BR" sz="1400" b="1" dirty="0"/>
          </a:p>
          <a:p>
            <a:pPr marL="457200" indent="-457200" algn="just">
              <a:buFontTx/>
              <a:buChar char="-"/>
              <a:defRPr/>
            </a:pPr>
            <a:endParaRPr lang="pt-BR" sz="1400" dirty="0">
              <a:sym typeface="Wingdings" pitchFamily="2" charset="2"/>
            </a:endParaRPr>
          </a:p>
          <a:p>
            <a:pPr algn="just">
              <a:defRPr/>
            </a:pPr>
            <a:endParaRPr lang="pt-BR" sz="1000" dirty="0" smtClean="0">
              <a:sym typeface="Wingdings" pitchFamily="2" charset="2"/>
            </a:endParaRPr>
          </a:p>
          <a:p>
            <a:pPr algn="just">
              <a:defRPr/>
            </a:pPr>
            <a:r>
              <a:rPr lang="pt-BR" sz="1000" dirty="0" smtClean="0">
                <a:sym typeface="Wingdings" pitchFamily="2" charset="2"/>
              </a:rPr>
              <a:t>Fonte </a:t>
            </a:r>
            <a:r>
              <a:rPr lang="pt-BR" sz="1000" dirty="0">
                <a:sym typeface="Wingdings" pitchFamily="2" charset="2"/>
              </a:rPr>
              <a:t>das reflexões: </a:t>
            </a:r>
            <a:r>
              <a:rPr lang="pt-BR" sz="1000" dirty="0" smtClean="0">
                <a:sym typeface="Wingdings" pitchFamily="2" charset="2"/>
              </a:rPr>
              <a:t>Livro “</a:t>
            </a:r>
            <a:r>
              <a:rPr lang="pt-BR" sz="1000" dirty="0">
                <a:sym typeface="Wingdings" pitchFamily="2" charset="2"/>
              </a:rPr>
              <a:t>Previdência Social na Sociedade do Risco: o desafio da solidariedade com sustentabilidade</a:t>
            </a:r>
            <a:r>
              <a:rPr lang="pt-BR" sz="1000" dirty="0" smtClean="0">
                <a:sym typeface="Wingdings" pitchFamily="2" charset="2"/>
              </a:rPr>
              <a:t>”, publicado pelo palestrante em 2010 pela ABRAPP, que teve como fonte monografia de conclusão do curso de direito (2009). </a:t>
            </a:r>
            <a:endParaRPr lang="pt-BR" sz="1400" i="1" dirty="0"/>
          </a:p>
        </p:txBody>
      </p:sp>
      <p:sp>
        <p:nvSpPr>
          <p:cNvPr id="4" name="Retângulo 3"/>
          <p:cNvSpPr/>
          <p:nvPr/>
        </p:nvSpPr>
        <p:spPr>
          <a:xfrm>
            <a:off x="8999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 em Entidades de Previdência </a:t>
            </a:r>
            <a:r>
              <a:rPr lang="pt-BR" b="1" cap="small" dirty="0" smtClean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– Reflexões iniciais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07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de seta reta 36"/>
          <p:cNvCxnSpPr/>
          <p:nvPr/>
        </p:nvCxnSpPr>
        <p:spPr>
          <a:xfrm flipV="1">
            <a:off x="3276600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3260725" y="2790825"/>
            <a:ext cx="15875" cy="2725738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58" name="Conector de seta reta 57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58"/>
          <p:cNvSpPr/>
          <p:nvPr/>
        </p:nvSpPr>
        <p:spPr>
          <a:xfrm>
            <a:off x="219551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219551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62" name="Conector de seta reta 61"/>
          <p:cNvCxnSpPr/>
          <p:nvPr/>
        </p:nvCxnSpPr>
        <p:spPr>
          <a:xfrm flipV="1">
            <a:off x="293211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de cantos arredondados 62"/>
          <p:cNvSpPr/>
          <p:nvPr/>
        </p:nvSpPr>
        <p:spPr>
          <a:xfrm>
            <a:off x="539750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64" name="Retângulo de cantos arredondados 63"/>
          <p:cNvSpPr/>
          <p:nvPr/>
        </p:nvSpPr>
        <p:spPr>
          <a:xfrm>
            <a:off x="539750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1276350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7"/>
          <p:cNvSpPr>
            <a:spLocks noChangeArrowheads="1"/>
          </p:cNvSpPr>
          <p:nvPr/>
        </p:nvSpPr>
        <p:spPr bwMode="auto">
          <a:xfrm>
            <a:off x="-36513" y="2781300"/>
            <a:ext cx="3382963" cy="2676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200" b="1" dirty="0"/>
              <a:t>Consultoria</a:t>
            </a:r>
            <a:r>
              <a:rPr lang="pt-BR" sz="1200" dirty="0"/>
              <a:t>: - Pontos para Reflexão</a:t>
            </a:r>
          </a:p>
          <a:p>
            <a:pPr eaLnBrk="1" hangingPunct="1">
              <a:defRPr/>
            </a:pPr>
            <a:endParaRPr lang="pt-BR" sz="1200" dirty="0"/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dirty="0"/>
              <a:t>Sua consultoria é independente?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dirty="0"/>
              <a:t>Como ela é remunerada, pelo investidor, pelos agentes de administração e distribuição do fundo, ou pelos emissores?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i="1" dirty="0"/>
              <a:t>“Ninguém pode </a:t>
            </a:r>
            <a:r>
              <a:rPr lang="pt-BR" sz="1200" b="1" i="1" dirty="0"/>
              <a:t>servir a dois senhores</a:t>
            </a:r>
            <a:r>
              <a:rPr lang="pt-BR" sz="1200" i="1" dirty="0"/>
              <a:t>; porque ou há de odiar um e amar o outro, ou se dedicará a um e desprezará o outro.”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dirty="0"/>
              <a:t>Consultoria “gratuita”? Você acredita?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dirty="0"/>
              <a:t>Como separar o “joio” do “trigo”?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dirty="0"/>
              <a:t>Capacidade da Equipe Técnica para avaliar e validar resultados da consultoria?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pt-BR" sz="1200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96863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Independente</a:t>
            </a:r>
          </a:p>
        </p:txBody>
      </p:sp>
      <p:grpSp>
        <p:nvGrpSpPr>
          <p:cNvPr id="33820" name="Grupo 50"/>
          <p:cNvGrpSpPr>
            <a:grpSpLocks/>
          </p:cNvGrpSpPr>
          <p:nvPr/>
        </p:nvGrpSpPr>
        <p:grpSpPr bwMode="auto">
          <a:xfrm>
            <a:off x="971550" y="1966913"/>
            <a:ext cx="806450" cy="425450"/>
            <a:chOff x="971600" y="2182965"/>
            <a:chExt cx="806167" cy="426051"/>
          </a:xfrm>
        </p:grpSpPr>
        <p:cxnSp>
          <p:nvCxnSpPr>
            <p:cNvPr id="34" name="Conector de seta reta 33"/>
            <p:cNvCxnSpPr/>
            <p:nvPr/>
          </p:nvCxnSpPr>
          <p:spPr>
            <a:xfrm>
              <a:off x="971600" y="2182965"/>
              <a:ext cx="806167" cy="4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 flipV="1">
              <a:off x="971600" y="2182965"/>
              <a:ext cx="0" cy="4260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21" name="CaixaDeTexto 6"/>
          <p:cNvSpPr txBox="1">
            <a:spLocks noChangeArrowheads="1"/>
          </p:cNvSpPr>
          <p:nvPr/>
        </p:nvSpPr>
        <p:spPr bwMode="auto">
          <a:xfrm>
            <a:off x="1763713" y="24114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/>
              <a:t>x</a:t>
            </a:r>
          </a:p>
        </p:txBody>
      </p:sp>
      <p:cxnSp>
        <p:nvCxnSpPr>
          <p:cNvPr id="39" name="Conector angulado 38"/>
          <p:cNvCxnSpPr/>
          <p:nvPr/>
        </p:nvCxnSpPr>
        <p:spPr>
          <a:xfrm rot="16200000" flipH="1">
            <a:off x="2981325" y="3148013"/>
            <a:ext cx="1236663" cy="503237"/>
          </a:xfrm>
          <a:prstGeom prst="bentConnector3">
            <a:avLst>
              <a:gd name="adj1" fmla="val 1000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 rot="18726562">
            <a:off x="4211638" y="2992438"/>
            <a:ext cx="296862" cy="258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47" name="Conector de seta reta 46"/>
          <p:cNvCxnSpPr/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3"/>
          <p:cNvGrpSpPr>
            <a:grpSpLocks/>
          </p:cNvGrpSpPr>
          <p:nvPr/>
        </p:nvGrpSpPr>
        <p:grpSpPr bwMode="auto">
          <a:xfrm>
            <a:off x="3970338" y="2654300"/>
            <a:ext cx="3419475" cy="879475"/>
            <a:chOff x="3970338" y="2654300"/>
            <a:chExt cx="3419475" cy="879475"/>
          </a:xfrm>
        </p:grpSpPr>
        <p:pic>
          <p:nvPicPr>
            <p:cNvPr id="33832" name="Imagem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41680" flipH="1">
              <a:off x="4217194" y="2642394"/>
              <a:ext cx="741363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3" name="CaixaDeTexto 13"/>
            <p:cNvSpPr txBox="1">
              <a:spLocks noChangeArrowheads="1"/>
            </p:cNvSpPr>
            <p:nvPr/>
          </p:nvSpPr>
          <p:spPr bwMode="auto">
            <a:xfrm rot="-3037523">
              <a:off x="3818731" y="2920207"/>
              <a:ext cx="765175" cy="461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pt-BR" sz="1200"/>
                <a:t>+ risco</a:t>
              </a:r>
            </a:p>
            <a:p>
              <a:r>
                <a:rPr lang="pt-BR" sz="1200"/>
                <a:t>- retorno</a:t>
              </a:r>
            </a:p>
          </p:txBody>
        </p:sp>
        <p:sp>
          <p:nvSpPr>
            <p:cNvPr id="33834" name="CaixaDeTexto 14"/>
            <p:cNvSpPr txBox="1">
              <a:spLocks noChangeArrowheads="1"/>
            </p:cNvSpPr>
            <p:nvPr/>
          </p:nvSpPr>
          <p:spPr bwMode="auto">
            <a:xfrm>
              <a:off x="5076825" y="2751138"/>
              <a:ext cx="23129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pt-BR" sz="1200"/>
                <a:t>Há risco se não for identificado e prevenido eventual conflito de interesse de um consultor.</a:t>
              </a:r>
            </a:p>
          </p:txBody>
        </p:sp>
      </p:grpSp>
      <p:cxnSp>
        <p:nvCxnSpPr>
          <p:cNvPr id="50" name="Conector reto 49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8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55" name="Seta para cima 54"/>
          <p:cNvSpPr/>
          <p:nvPr/>
        </p:nvSpPr>
        <p:spPr>
          <a:xfrm rot="8535226">
            <a:off x="212725" y="2155825"/>
            <a:ext cx="3175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" name="Seta para cima 60"/>
          <p:cNvSpPr/>
          <p:nvPr/>
        </p:nvSpPr>
        <p:spPr>
          <a:xfrm rot="8535226">
            <a:off x="1985963" y="2128838"/>
            <a:ext cx="3175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Consultoria: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 descr="dilbert - gestão de risc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4788"/>
            <a:ext cx="8602663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aixaDeTexto 2"/>
          <p:cNvSpPr txBox="1">
            <a:spLocks noChangeArrowheads="1"/>
          </p:cNvSpPr>
          <p:nvPr/>
        </p:nvSpPr>
        <p:spPr bwMode="auto">
          <a:xfrm>
            <a:off x="684213" y="4797425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/>
              <a:t>A diretoria e o conselho devem se valer do suporte de consultores independentes, e também precisam  ter condições de fazer avaliação crítica dos resultados, e identificar eventuais conflitos de interesses. </a:t>
            </a:r>
          </a:p>
          <a:p>
            <a:pPr eaLnBrk="1" hangingPunct="1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403350" y="898525"/>
            <a:ext cx="69135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PARA DESCONTRAIR...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Consultoria: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de seta reta 55"/>
          <p:cNvCxnSpPr/>
          <p:nvPr/>
        </p:nvCxnSpPr>
        <p:spPr>
          <a:xfrm flipV="1">
            <a:off x="3276600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H="1" flipV="1">
            <a:off x="3260725" y="2790825"/>
            <a:ext cx="15875" cy="2725738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do 57"/>
          <p:cNvCxnSpPr/>
          <p:nvPr/>
        </p:nvCxnSpPr>
        <p:spPr>
          <a:xfrm rot="16200000" flipH="1">
            <a:off x="2981325" y="3148013"/>
            <a:ext cx="1236663" cy="503237"/>
          </a:xfrm>
          <a:prstGeom prst="bentConnector3">
            <a:avLst>
              <a:gd name="adj1" fmla="val 1000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851275" y="324167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35859" name="Retângulo 6"/>
          <p:cNvSpPr>
            <a:spLocks noChangeArrowheads="1"/>
          </p:cNvSpPr>
          <p:nvPr/>
        </p:nvSpPr>
        <p:spPr bwMode="auto">
          <a:xfrm>
            <a:off x="5635625" y="2687638"/>
            <a:ext cx="3260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/>
              <a:t>Administração (Instrução CVM 306):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/>
              <a:t>Pessoa física ou jurídica;</a:t>
            </a:r>
          </a:p>
          <a:p>
            <a:pPr eaLnBrk="1" hangingPunct="1"/>
            <a:r>
              <a:rPr lang="pt-BR" sz="1200"/>
              <a:t>Registro na CVM;</a:t>
            </a:r>
          </a:p>
          <a:p>
            <a:pPr eaLnBrk="1" hangingPunct="1"/>
            <a:r>
              <a:rPr lang="pt-BR" sz="1200" b="1"/>
              <a:t>Responsável legal </a:t>
            </a:r>
            <a:r>
              <a:rPr lang="pt-BR" sz="1200"/>
              <a:t>pelo fundo.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 i="1"/>
              <a:t>Art. 17.  A pessoa natural ou jurídica, no exercício da atividade de administração de carteira de valores mobiliários, é diretamente responsável, civil e administrativamente, pelos prejuízos resultantes de </a:t>
            </a:r>
            <a:r>
              <a:rPr lang="pt-BR" sz="1200" b="1" i="1"/>
              <a:t>seus atos </a:t>
            </a:r>
            <a:r>
              <a:rPr lang="pt-BR" sz="1200" i="1"/>
              <a:t>dolosos ou culposos e pelos que infringirem normas legais, regulamentares ou estatutárias, sem prejuízo de eventual responsabilidade penal e da responsabilidade subsidiária da pessoa jurídica de direito privado que a contratou ou a supervisionou de modo inadequado.</a:t>
            </a:r>
          </a:p>
          <a:p>
            <a:pPr eaLnBrk="1" hangingPunct="1"/>
            <a:endParaRPr lang="pt-BR" sz="1200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41" name="Conector de seta reta 40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de cantos arredondados 41"/>
          <p:cNvSpPr/>
          <p:nvPr/>
        </p:nvSpPr>
        <p:spPr>
          <a:xfrm>
            <a:off x="219551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219551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293211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de cantos arredondados 45"/>
          <p:cNvSpPr/>
          <p:nvPr/>
        </p:nvSpPr>
        <p:spPr>
          <a:xfrm>
            <a:off x="539750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539750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49" name="Conector de seta reta 48"/>
          <p:cNvCxnSpPr/>
          <p:nvPr/>
        </p:nvCxnSpPr>
        <p:spPr>
          <a:xfrm flipV="1">
            <a:off x="1276350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6863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Independente</a:t>
            </a:r>
          </a:p>
        </p:txBody>
      </p:sp>
      <p:grpSp>
        <p:nvGrpSpPr>
          <p:cNvPr id="35870" name="Grupo 50"/>
          <p:cNvGrpSpPr>
            <a:grpSpLocks/>
          </p:cNvGrpSpPr>
          <p:nvPr/>
        </p:nvGrpSpPr>
        <p:grpSpPr bwMode="auto">
          <a:xfrm>
            <a:off x="971550" y="1966913"/>
            <a:ext cx="806450" cy="425450"/>
            <a:chOff x="971600" y="2182965"/>
            <a:chExt cx="806167" cy="426051"/>
          </a:xfrm>
        </p:grpSpPr>
        <p:cxnSp>
          <p:nvCxnSpPr>
            <p:cNvPr id="54" name="Conector de seta reta 53"/>
            <p:cNvCxnSpPr/>
            <p:nvPr/>
          </p:nvCxnSpPr>
          <p:spPr>
            <a:xfrm>
              <a:off x="971600" y="2182965"/>
              <a:ext cx="806167" cy="4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 flipH="1" flipV="1">
              <a:off x="971600" y="2182965"/>
              <a:ext cx="0" cy="4260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Conector reto 60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2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64" name="Texto explicativo em forma de nuvem 63"/>
          <p:cNvSpPr/>
          <p:nvPr/>
        </p:nvSpPr>
        <p:spPr>
          <a:xfrm>
            <a:off x="1074738" y="2933700"/>
            <a:ext cx="1589087" cy="823913"/>
          </a:xfrm>
          <a:prstGeom prst="cloudCallout">
            <a:avLst>
              <a:gd name="adj1" fmla="val 120253"/>
              <a:gd name="adj2" fmla="val 9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Este é “o cara”!</a:t>
            </a:r>
          </a:p>
        </p:txBody>
      </p:sp>
      <p:sp>
        <p:nvSpPr>
          <p:cNvPr id="35874" name="Retângulo 3"/>
          <p:cNvSpPr>
            <a:spLocks noChangeArrowheads="1"/>
          </p:cNvSpPr>
          <p:nvPr/>
        </p:nvSpPr>
        <p:spPr bwMode="auto">
          <a:xfrm>
            <a:off x="750888" y="3898900"/>
            <a:ext cx="2274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200"/>
              <a:t>“um administrador tradicional e com solidez financeira dará segurança a meus investimentos!”</a:t>
            </a:r>
          </a:p>
        </p:txBody>
      </p:sp>
      <p:sp>
        <p:nvSpPr>
          <p:cNvPr id="65" name="Seta para cima 64"/>
          <p:cNvSpPr/>
          <p:nvPr/>
        </p:nvSpPr>
        <p:spPr>
          <a:xfrm rot="8535226">
            <a:off x="3713163" y="2952750"/>
            <a:ext cx="3175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Administrador: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de seta reta 55"/>
          <p:cNvCxnSpPr/>
          <p:nvPr/>
        </p:nvCxnSpPr>
        <p:spPr>
          <a:xfrm flipV="1">
            <a:off x="3276600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H="1" flipV="1">
            <a:off x="3260725" y="2790825"/>
            <a:ext cx="15875" cy="2725738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do 57"/>
          <p:cNvCxnSpPr/>
          <p:nvPr/>
        </p:nvCxnSpPr>
        <p:spPr>
          <a:xfrm rot="16200000" flipH="1">
            <a:off x="2981325" y="3148013"/>
            <a:ext cx="1236663" cy="503237"/>
          </a:xfrm>
          <a:prstGeom prst="bentConnector3">
            <a:avLst>
              <a:gd name="adj1" fmla="val 1000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851275" y="324167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5651500" y="2492375"/>
            <a:ext cx="3260725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200" dirty="0"/>
              <a:t>Serviços podem ser prestados pelo próprio administrador ou por terceiros por ele contratados: </a:t>
            </a:r>
          </a:p>
          <a:p>
            <a:pPr eaLnBrk="1" hangingPunct="1">
              <a:defRPr/>
            </a:pPr>
            <a:endParaRPr lang="pt-BR" sz="1200" dirty="0"/>
          </a:p>
          <a:p>
            <a:pPr eaLnBrk="1" hangingPunct="1">
              <a:defRPr/>
            </a:pPr>
            <a:r>
              <a:rPr lang="pt-BR" sz="1200" dirty="0"/>
              <a:t>Art. 56, § 1º Além do serviço obrigatório de </a:t>
            </a:r>
            <a:r>
              <a:rPr lang="pt-BR" sz="1200" b="1" dirty="0"/>
              <a:t>auditoria</a:t>
            </a:r>
            <a:r>
              <a:rPr lang="pt-BR" sz="1200" dirty="0"/>
              <a:t> independente (art. 84), </a:t>
            </a:r>
            <a:r>
              <a:rPr lang="pt-BR" sz="1200" b="1" dirty="0"/>
              <a:t>o administrador poderá contratar</a:t>
            </a:r>
            <a:r>
              <a:rPr lang="pt-BR" sz="1200" dirty="0"/>
              <a:t>, em nome do fundo, com </a:t>
            </a:r>
            <a:r>
              <a:rPr lang="pt-BR" sz="1200" b="1" dirty="0"/>
              <a:t>terceiros</a:t>
            </a:r>
            <a:r>
              <a:rPr lang="pt-BR" sz="1200" dirty="0"/>
              <a:t> devidamente habilitados e autorizados, os seguintes serviços, com a exclusão de quaisquer outros não listados:”</a:t>
            </a:r>
          </a:p>
          <a:p>
            <a:pPr marL="285750" indent="-285750" eaLnBrk="1" hangingPunct="1">
              <a:buFontTx/>
              <a:buAutoNum type="romanUcPeriod"/>
              <a:defRPr/>
            </a:pPr>
            <a:r>
              <a:rPr lang="pt-BR" sz="1200" dirty="0"/>
              <a:t>a </a:t>
            </a:r>
            <a:r>
              <a:rPr lang="pt-BR" sz="1200" b="1" dirty="0"/>
              <a:t>gestão</a:t>
            </a:r>
            <a:r>
              <a:rPr lang="pt-BR" sz="1200" dirty="0"/>
              <a:t> da carteira do fundo; </a:t>
            </a:r>
          </a:p>
          <a:p>
            <a:pPr marL="285750" indent="-285750" eaLnBrk="1" hangingPunct="1">
              <a:buFontTx/>
              <a:buAutoNum type="romanUcPeriod"/>
              <a:defRPr/>
            </a:pPr>
            <a:r>
              <a:rPr lang="pt-BR" sz="1200" dirty="0"/>
              <a:t>a </a:t>
            </a:r>
            <a:r>
              <a:rPr lang="pt-BR" sz="1200" b="1" dirty="0"/>
              <a:t>consultoria</a:t>
            </a:r>
            <a:r>
              <a:rPr lang="pt-BR" sz="1200" dirty="0"/>
              <a:t> de investimentos;</a:t>
            </a:r>
          </a:p>
          <a:p>
            <a:pPr marL="285750" indent="-285750" eaLnBrk="1" hangingPunct="1">
              <a:buFontTx/>
              <a:buAutoNum type="romanUcPeriod"/>
              <a:defRPr/>
            </a:pPr>
            <a:r>
              <a:rPr lang="pt-BR" sz="1200" dirty="0"/>
              <a:t>as atividades de tesouraria, de </a:t>
            </a:r>
            <a:r>
              <a:rPr lang="pt-BR" sz="1200" b="1" dirty="0"/>
              <a:t>controle</a:t>
            </a:r>
            <a:r>
              <a:rPr lang="pt-BR" sz="1200" dirty="0"/>
              <a:t> e processamento dos títulos e valores mobiliários;</a:t>
            </a:r>
          </a:p>
          <a:p>
            <a:pPr marL="285750" indent="-285750" eaLnBrk="1" hangingPunct="1">
              <a:buFontTx/>
              <a:buAutoNum type="romanUcPeriod"/>
              <a:defRPr/>
            </a:pPr>
            <a:r>
              <a:rPr lang="pt-BR" sz="1200" dirty="0"/>
              <a:t>a </a:t>
            </a:r>
            <a:r>
              <a:rPr lang="pt-BR" sz="1200" b="1" dirty="0"/>
              <a:t>distribuição</a:t>
            </a:r>
            <a:r>
              <a:rPr lang="pt-BR" sz="1200" dirty="0"/>
              <a:t> de cotas; </a:t>
            </a:r>
          </a:p>
          <a:p>
            <a:pPr marL="285750" indent="-285750" eaLnBrk="1" hangingPunct="1">
              <a:buFontTx/>
              <a:buAutoNum type="romanUcPeriod"/>
              <a:defRPr/>
            </a:pPr>
            <a:r>
              <a:rPr lang="pt-BR" sz="1200" dirty="0"/>
              <a:t>a </a:t>
            </a:r>
            <a:r>
              <a:rPr lang="pt-BR" sz="1200" b="1" dirty="0"/>
              <a:t>escrituração</a:t>
            </a:r>
            <a:r>
              <a:rPr lang="pt-BR" sz="1200" dirty="0"/>
              <a:t> da emissão e resgate de cotas;</a:t>
            </a:r>
          </a:p>
          <a:p>
            <a:pPr marL="285750" indent="-285750" eaLnBrk="1" hangingPunct="1">
              <a:buFontTx/>
              <a:buAutoNum type="romanUcPeriod"/>
              <a:defRPr/>
            </a:pPr>
            <a:r>
              <a:rPr lang="pt-BR" sz="1200" dirty="0"/>
              <a:t> </a:t>
            </a:r>
            <a:r>
              <a:rPr lang="pt-BR" sz="1200" b="1" dirty="0"/>
              <a:t>custódia</a:t>
            </a:r>
            <a:r>
              <a:rPr lang="pt-BR" sz="1200" dirty="0"/>
              <a:t> de títulos e valores mobiliários e demais ativos financeiros; e </a:t>
            </a:r>
          </a:p>
          <a:p>
            <a:pPr marL="285750" indent="-285750" eaLnBrk="1" hangingPunct="1">
              <a:buFontTx/>
              <a:buAutoNum type="romanUcPeriod"/>
              <a:defRPr/>
            </a:pPr>
            <a:r>
              <a:rPr lang="pt-BR" sz="1200" dirty="0"/>
              <a:t> </a:t>
            </a:r>
            <a:r>
              <a:rPr lang="pt-BR" sz="1200" b="1" dirty="0"/>
              <a:t>classificação de risco </a:t>
            </a:r>
            <a:r>
              <a:rPr lang="pt-BR" sz="1200" dirty="0"/>
              <a:t>por agência especializada constituída no País. 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41" name="Conector de seta reta 40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de cantos arredondados 41"/>
          <p:cNvSpPr/>
          <p:nvPr/>
        </p:nvSpPr>
        <p:spPr>
          <a:xfrm>
            <a:off x="219551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219551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293211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de cantos arredondados 45"/>
          <p:cNvSpPr/>
          <p:nvPr/>
        </p:nvSpPr>
        <p:spPr>
          <a:xfrm>
            <a:off x="539750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539750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49" name="Conector de seta reta 48"/>
          <p:cNvCxnSpPr/>
          <p:nvPr/>
        </p:nvCxnSpPr>
        <p:spPr>
          <a:xfrm flipV="1">
            <a:off x="1276350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296863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Independente</a:t>
            </a:r>
          </a:p>
        </p:txBody>
      </p:sp>
      <p:grpSp>
        <p:nvGrpSpPr>
          <p:cNvPr id="36894" name="Grupo 50"/>
          <p:cNvGrpSpPr>
            <a:grpSpLocks/>
          </p:cNvGrpSpPr>
          <p:nvPr/>
        </p:nvGrpSpPr>
        <p:grpSpPr bwMode="auto">
          <a:xfrm>
            <a:off x="971550" y="1966913"/>
            <a:ext cx="806450" cy="425450"/>
            <a:chOff x="971600" y="2182965"/>
            <a:chExt cx="806167" cy="426051"/>
          </a:xfrm>
        </p:grpSpPr>
        <p:cxnSp>
          <p:nvCxnSpPr>
            <p:cNvPr id="54" name="Conector de seta reta 53"/>
            <p:cNvCxnSpPr/>
            <p:nvPr/>
          </p:nvCxnSpPr>
          <p:spPr>
            <a:xfrm>
              <a:off x="971600" y="2182965"/>
              <a:ext cx="806167" cy="4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 flipH="1" flipV="1">
              <a:off x="971600" y="2182965"/>
              <a:ext cx="0" cy="4260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Conector reto 58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6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468313" y="3429000"/>
            <a:ext cx="26130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1200" dirty="0"/>
          </a:p>
          <a:p>
            <a:pPr>
              <a:defRPr/>
            </a:pPr>
            <a:r>
              <a:rPr lang="pt-BR" sz="1200" dirty="0"/>
              <a:t>Pontos para reflexão: </a:t>
            </a:r>
          </a:p>
          <a:p>
            <a:pPr marL="171450" indent="-171450">
              <a:buFontTx/>
              <a:buChar char="-"/>
              <a:defRPr/>
            </a:pPr>
            <a:r>
              <a:rPr lang="pt-BR" sz="1200" dirty="0"/>
              <a:t>Administrador terceiriza vários serviços; </a:t>
            </a:r>
          </a:p>
          <a:p>
            <a:pPr marL="171450" indent="-171450">
              <a:buFontTx/>
              <a:buChar char="-"/>
              <a:defRPr/>
            </a:pPr>
            <a:r>
              <a:rPr lang="pt-BR" sz="1200" dirty="0"/>
              <a:t>Patrimônio do fundo e do administrador não se confundem.</a:t>
            </a:r>
          </a:p>
        </p:txBody>
      </p:sp>
      <p:sp>
        <p:nvSpPr>
          <p:cNvPr id="64" name="Seta para cima 63"/>
          <p:cNvSpPr/>
          <p:nvPr/>
        </p:nvSpPr>
        <p:spPr>
          <a:xfrm rot="8535226">
            <a:off x="3713163" y="2952750"/>
            <a:ext cx="3175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Administrador: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4221"/>
          <a:stretch/>
        </p:blipFill>
        <p:spPr>
          <a:xfrm>
            <a:off x="468313" y="981075"/>
            <a:ext cx="8023225" cy="477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1" name="CaixaDeTexto 2"/>
          <p:cNvSpPr txBox="1">
            <a:spLocks noChangeArrowheads="1"/>
          </p:cNvSpPr>
          <p:nvPr/>
        </p:nvSpPr>
        <p:spPr bwMode="auto">
          <a:xfrm>
            <a:off x="6948488" y="5929313"/>
            <a:ext cx="1420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400"/>
              <a:t>Fonte: ANBIMA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Administrador: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ector de seta reta 40"/>
          <p:cNvCxnSpPr/>
          <p:nvPr/>
        </p:nvCxnSpPr>
        <p:spPr>
          <a:xfrm flipH="1" flipV="1">
            <a:off x="3260725" y="2790825"/>
            <a:ext cx="15875" cy="2725738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V="1">
            <a:off x="3276600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3851275" y="265112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Distribuição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46" name="Conector de seta reta 45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/>
          <p:nvPr/>
        </p:nvSpPr>
        <p:spPr>
          <a:xfrm>
            <a:off x="219551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219551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50" name="Conector de seta reta 49"/>
          <p:cNvCxnSpPr/>
          <p:nvPr/>
        </p:nvCxnSpPr>
        <p:spPr>
          <a:xfrm flipV="1">
            <a:off x="293211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de cantos arredondados 50"/>
          <p:cNvSpPr/>
          <p:nvPr/>
        </p:nvSpPr>
        <p:spPr>
          <a:xfrm>
            <a:off x="539750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539750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V="1">
            <a:off x="1276350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8" name="Retângulo 38"/>
          <p:cNvSpPr>
            <a:spLocks noChangeArrowheads="1"/>
          </p:cNvSpPr>
          <p:nvPr/>
        </p:nvSpPr>
        <p:spPr bwMode="auto">
          <a:xfrm>
            <a:off x="34925" y="2852738"/>
            <a:ext cx="31607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/>
              <a:t>Distribuição (Instrução CVM 409): 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/>
              <a:t>Art. 19 - A distribuição de cotas de fundo </a:t>
            </a:r>
            <a:r>
              <a:rPr lang="pt-BR" sz="1200" b="1"/>
              <a:t>aberto</a:t>
            </a:r>
            <a:r>
              <a:rPr lang="pt-BR" sz="1200"/>
              <a:t> independe de prévio registro na CVM e será </a:t>
            </a:r>
            <a:r>
              <a:rPr lang="pt-BR" sz="1200" b="1"/>
              <a:t>realizada por instituições intermediárias integrantes do sistema de distribuição de valores mobiliários</a:t>
            </a:r>
            <a:r>
              <a:rPr lang="pt-BR" sz="1200"/>
              <a:t>.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/>
              <a:t>Art. 20 - A distribuição de cotas de </a:t>
            </a:r>
            <a:r>
              <a:rPr lang="pt-BR" sz="1200" b="1"/>
              <a:t>fundo fechado depende de prévio registro na CVM</a:t>
            </a:r>
            <a:r>
              <a:rPr lang="pt-BR" sz="1200"/>
              <a:t>, na forma da Seção II deste Capítulo, e </a:t>
            </a:r>
            <a:r>
              <a:rPr lang="pt-BR" sz="1200" b="1"/>
              <a:t>somente poderá ser realizada por instituições integrantes do sistema de distribuição de valores mobiliários.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296863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Independente</a:t>
            </a:r>
          </a:p>
        </p:txBody>
      </p:sp>
      <p:grpSp>
        <p:nvGrpSpPr>
          <p:cNvPr id="38941" name="Grupo 50"/>
          <p:cNvGrpSpPr>
            <a:grpSpLocks/>
          </p:cNvGrpSpPr>
          <p:nvPr/>
        </p:nvGrpSpPr>
        <p:grpSpPr bwMode="auto">
          <a:xfrm>
            <a:off x="971550" y="1966913"/>
            <a:ext cx="806450" cy="425450"/>
            <a:chOff x="971600" y="2182965"/>
            <a:chExt cx="806167" cy="426051"/>
          </a:xfrm>
        </p:grpSpPr>
        <p:cxnSp>
          <p:nvCxnSpPr>
            <p:cNvPr id="37" name="Conector de seta reta 36"/>
            <p:cNvCxnSpPr/>
            <p:nvPr/>
          </p:nvCxnSpPr>
          <p:spPr>
            <a:xfrm>
              <a:off x="971600" y="2182965"/>
              <a:ext cx="806167" cy="4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 flipV="1">
              <a:off x="971600" y="2182965"/>
              <a:ext cx="0" cy="4260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tângulo de cantos arredondados 38"/>
          <p:cNvSpPr/>
          <p:nvPr/>
        </p:nvSpPr>
        <p:spPr>
          <a:xfrm>
            <a:off x="3851275" y="324167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Administração</a:t>
            </a:r>
          </a:p>
        </p:txBody>
      </p:sp>
      <p:cxnSp>
        <p:nvCxnSpPr>
          <p:cNvPr id="42" name="Conector angulado 41"/>
          <p:cNvCxnSpPr/>
          <p:nvPr/>
        </p:nvCxnSpPr>
        <p:spPr>
          <a:xfrm rot="16200000" flipH="1">
            <a:off x="2981325" y="3148013"/>
            <a:ext cx="1236663" cy="503237"/>
          </a:xfrm>
          <a:prstGeom prst="bentConnector3">
            <a:avLst>
              <a:gd name="adj1" fmla="val 1000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 explicativo em forma de nuvem 55"/>
          <p:cNvSpPr/>
          <p:nvPr/>
        </p:nvSpPr>
        <p:spPr>
          <a:xfrm>
            <a:off x="6246813" y="2441575"/>
            <a:ext cx="1587500" cy="822325"/>
          </a:xfrm>
          <a:prstGeom prst="cloudCallout">
            <a:avLst>
              <a:gd name="adj1" fmla="val -103363"/>
              <a:gd name="adj2" fmla="val -1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Este é “o cara”!</a:t>
            </a:r>
          </a:p>
        </p:txBody>
      </p:sp>
      <p:sp>
        <p:nvSpPr>
          <p:cNvPr id="38945" name="CaixaDeTexto 56"/>
          <p:cNvSpPr txBox="1">
            <a:spLocks noChangeArrowheads="1"/>
          </p:cNvSpPr>
          <p:nvPr/>
        </p:nvSpPr>
        <p:spPr bwMode="auto">
          <a:xfrm>
            <a:off x="5594350" y="3371850"/>
            <a:ext cx="3311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200"/>
              <a:t>“o profissional da área comercial é ótimo, muito atencioso e competente, e me inspira total confiança”.</a:t>
            </a:r>
          </a:p>
          <a:p>
            <a:endParaRPr lang="pt-BR" sz="1200"/>
          </a:p>
        </p:txBody>
      </p:sp>
      <p:cxnSp>
        <p:nvCxnSpPr>
          <p:cNvPr id="58" name="Conector reto 57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7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5584825" y="4349750"/>
            <a:ext cx="34893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 dirty="0"/>
              <a:t>Pontos para reflexão</a:t>
            </a:r>
            <a:r>
              <a:rPr lang="pt-BR" sz="1200" dirty="0"/>
              <a:t>: </a:t>
            </a:r>
          </a:p>
          <a:p>
            <a:pPr marL="171450" indent="-171450">
              <a:buFontTx/>
              <a:buChar char="-"/>
              <a:defRPr/>
            </a:pPr>
            <a:r>
              <a:rPr lang="pt-BR" sz="1200" dirty="0"/>
              <a:t>Qual o alinhamento de interesse do distribuidor com o cotista? </a:t>
            </a:r>
          </a:p>
          <a:p>
            <a:pPr marL="171450" indent="-171450">
              <a:buFontTx/>
              <a:buChar char="-"/>
              <a:defRPr/>
            </a:pPr>
            <a:r>
              <a:rPr lang="pt-BR" sz="1200" dirty="0"/>
              <a:t>Distribuição remunerada pelo desempenho ou pelo total captado?</a:t>
            </a:r>
          </a:p>
          <a:p>
            <a:pPr marL="171450" indent="-171450">
              <a:buFontTx/>
              <a:buChar char="-"/>
              <a:defRPr/>
            </a:pPr>
            <a:r>
              <a:rPr lang="pt-BR" sz="1200" dirty="0"/>
              <a:t>Qual o vínculo do comercial da distribuição com a administração ou a gestão do fundo? </a:t>
            </a:r>
          </a:p>
          <a:p>
            <a:pPr marL="171450" indent="-171450">
              <a:buFontTx/>
              <a:buChar char="-"/>
              <a:defRPr/>
            </a:pPr>
            <a:r>
              <a:rPr lang="pt-BR" sz="1200" dirty="0"/>
              <a:t>Quem são as “instituições intermediárias” mencionadas na CVM 409? </a:t>
            </a:r>
            <a:r>
              <a:rPr lang="pt-BR" sz="1200" dirty="0">
                <a:sym typeface="Wingdings" panose="05000000000000000000" pitchFamily="2" charset="2"/>
              </a:rPr>
              <a:t> Lei 6.385/76 </a:t>
            </a:r>
            <a:endParaRPr lang="pt-BR" sz="1200" dirty="0"/>
          </a:p>
        </p:txBody>
      </p:sp>
      <p:sp>
        <p:nvSpPr>
          <p:cNvPr id="61" name="Seta para cima 60"/>
          <p:cNvSpPr/>
          <p:nvPr/>
        </p:nvSpPr>
        <p:spPr>
          <a:xfrm rot="8535226">
            <a:off x="3721100" y="2495550"/>
            <a:ext cx="3175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Distribuidor: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ector de seta reta 40"/>
          <p:cNvCxnSpPr/>
          <p:nvPr/>
        </p:nvCxnSpPr>
        <p:spPr>
          <a:xfrm flipH="1" flipV="1">
            <a:off x="3260725" y="2790825"/>
            <a:ext cx="15875" cy="2725738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V="1">
            <a:off x="3276600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3851275" y="265112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Distribuição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46" name="Conector de seta reta 45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/>
          <p:nvPr/>
        </p:nvSpPr>
        <p:spPr>
          <a:xfrm>
            <a:off x="219551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219551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50" name="Conector de seta reta 49"/>
          <p:cNvCxnSpPr/>
          <p:nvPr/>
        </p:nvCxnSpPr>
        <p:spPr>
          <a:xfrm flipV="1">
            <a:off x="293211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de cantos arredondados 50"/>
          <p:cNvSpPr/>
          <p:nvPr/>
        </p:nvSpPr>
        <p:spPr>
          <a:xfrm>
            <a:off x="539750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539750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V="1">
            <a:off x="1276350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2" name="Retângulo 38"/>
          <p:cNvSpPr>
            <a:spLocks noChangeArrowheads="1"/>
          </p:cNvSpPr>
          <p:nvPr/>
        </p:nvSpPr>
        <p:spPr bwMode="auto">
          <a:xfrm>
            <a:off x="34925" y="2852738"/>
            <a:ext cx="31607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/>
              <a:t>Distribuição (Instrução CVM 409): 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/>
              <a:t>Art. 19 - A distribuição de cotas de fundo </a:t>
            </a:r>
            <a:r>
              <a:rPr lang="pt-BR" sz="1200" b="1"/>
              <a:t>aberto</a:t>
            </a:r>
            <a:r>
              <a:rPr lang="pt-BR" sz="1200"/>
              <a:t> independe de prévio registro na CVM e será </a:t>
            </a:r>
            <a:r>
              <a:rPr lang="pt-BR" sz="1200" b="1"/>
              <a:t>realizada por instituições intermediárias integrantes do sistema de distribuição de valores mobiliários</a:t>
            </a:r>
            <a:r>
              <a:rPr lang="pt-BR" sz="1200"/>
              <a:t>.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/>
              <a:t>Art. 20 - A distribuição de cotas de </a:t>
            </a:r>
            <a:r>
              <a:rPr lang="pt-BR" sz="1200" b="1"/>
              <a:t>fundo fechado depende de prévio registro na CVM</a:t>
            </a:r>
            <a:r>
              <a:rPr lang="pt-BR" sz="1200"/>
              <a:t>, na forma da Seção II deste Capítulo, e </a:t>
            </a:r>
            <a:r>
              <a:rPr lang="pt-BR" sz="1200" b="1"/>
              <a:t>somente poderá ser realizada por instituições integrantes do sistema de distribuição de valores mobiliários.</a:t>
            </a:r>
          </a:p>
        </p:txBody>
      </p:sp>
      <p:sp>
        <p:nvSpPr>
          <p:cNvPr id="39963" name="Retângulo 3"/>
          <p:cNvSpPr>
            <a:spLocks noChangeArrowheads="1"/>
          </p:cNvSpPr>
          <p:nvPr/>
        </p:nvSpPr>
        <p:spPr bwMode="auto">
          <a:xfrm>
            <a:off x="5651500" y="2659063"/>
            <a:ext cx="34036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/>
              <a:t>Instituições intermediárias integrantes do sistema de distribuição </a:t>
            </a:r>
            <a:r>
              <a:rPr lang="pt-BR" sz="1200"/>
              <a:t>(Lei 6385/76) 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 i="1"/>
              <a:t>(i)</a:t>
            </a:r>
            <a:r>
              <a:rPr lang="pt-BR" sz="1200"/>
              <a:t> as instituições financeiras e demais sociedades que tenham por objeto distribuir emissão de valores mobiliários como </a:t>
            </a:r>
            <a:r>
              <a:rPr lang="pt-BR" sz="1200" u="sng"/>
              <a:t>agentes da companhia emissora ou por conta própria</a:t>
            </a:r>
            <a:r>
              <a:rPr lang="pt-BR" sz="1200"/>
              <a:t>, subscrevendo ou comprando a emissão para colocá-la no mercado; </a:t>
            </a:r>
            <a:r>
              <a:rPr lang="pt-BR" sz="1200" i="1"/>
              <a:t>(ii) </a:t>
            </a:r>
            <a:r>
              <a:rPr lang="pt-BR" sz="1200"/>
              <a:t>as sociedades que tenham por objeto </a:t>
            </a:r>
            <a:r>
              <a:rPr lang="pt-BR" sz="1200" u="sng"/>
              <a:t>a compra de valores mobiliários em circulação no mercado, para os revender por conta própria</a:t>
            </a:r>
            <a:r>
              <a:rPr lang="pt-BR" sz="1200"/>
              <a:t>; </a:t>
            </a:r>
            <a:r>
              <a:rPr lang="pt-BR" sz="1200" i="1"/>
              <a:t>(iii) </a:t>
            </a:r>
            <a:r>
              <a:rPr lang="pt-BR" sz="1200"/>
              <a:t>as sociedades e os </a:t>
            </a:r>
            <a:r>
              <a:rPr lang="pt-BR" sz="1200" u="sng"/>
              <a:t>agentes autônomos </a:t>
            </a:r>
            <a:r>
              <a:rPr lang="pt-BR" sz="1200"/>
              <a:t>que exerçam atividades de mediação na negociação de valores mobiliários, em bolsas de valores ou no mercado de balcão; </a:t>
            </a:r>
            <a:r>
              <a:rPr lang="pt-BR" sz="1200" i="1"/>
              <a:t>(iv) </a:t>
            </a:r>
            <a:r>
              <a:rPr lang="pt-BR" sz="1200"/>
              <a:t>as bolsas de valores; </a:t>
            </a:r>
            <a:r>
              <a:rPr lang="pt-BR" sz="1200" i="1"/>
              <a:t>(v) </a:t>
            </a:r>
            <a:r>
              <a:rPr lang="pt-BR" sz="1200"/>
              <a:t>as entidades de mercado de balcão organizado; </a:t>
            </a:r>
            <a:r>
              <a:rPr lang="pt-BR" sz="1200" i="1"/>
              <a:t>(vi) </a:t>
            </a:r>
            <a:r>
              <a:rPr lang="pt-BR" sz="1200"/>
              <a:t>as corretoras de mercadorias, os operadores especiais e as Bolsas de Mercadorias e Futuros; e </a:t>
            </a:r>
            <a:r>
              <a:rPr lang="pt-BR" sz="1200" i="1"/>
              <a:t>(vii) </a:t>
            </a:r>
            <a:r>
              <a:rPr lang="pt-BR" sz="1200"/>
              <a:t>as entidades de compensação e liquidação de operações com valores mobiliários.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296863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Independente</a:t>
            </a:r>
          </a:p>
        </p:txBody>
      </p:sp>
      <p:grpSp>
        <p:nvGrpSpPr>
          <p:cNvPr id="39966" name="Grupo 50"/>
          <p:cNvGrpSpPr>
            <a:grpSpLocks/>
          </p:cNvGrpSpPr>
          <p:nvPr/>
        </p:nvGrpSpPr>
        <p:grpSpPr bwMode="auto">
          <a:xfrm>
            <a:off x="971550" y="1966913"/>
            <a:ext cx="806450" cy="425450"/>
            <a:chOff x="971600" y="2182965"/>
            <a:chExt cx="806167" cy="426051"/>
          </a:xfrm>
        </p:grpSpPr>
        <p:cxnSp>
          <p:nvCxnSpPr>
            <p:cNvPr id="37" name="Conector de seta reta 36"/>
            <p:cNvCxnSpPr/>
            <p:nvPr/>
          </p:nvCxnSpPr>
          <p:spPr>
            <a:xfrm>
              <a:off x="971600" y="2182965"/>
              <a:ext cx="806167" cy="4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 flipV="1">
              <a:off x="971600" y="2182965"/>
              <a:ext cx="0" cy="4260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ector angulado 41"/>
          <p:cNvCxnSpPr/>
          <p:nvPr/>
        </p:nvCxnSpPr>
        <p:spPr>
          <a:xfrm rot="16200000" flipH="1">
            <a:off x="2981325" y="3148013"/>
            <a:ext cx="1236663" cy="503237"/>
          </a:xfrm>
          <a:prstGeom prst="bentConnector3">
            <a:avLst>
              <a:gd name="adj1" fmla="val 1000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de cantos arredondados 55"/>
          <p:cNvSpPr/>
          <p:nvPr/>
        </p:nvSpPr>
        <p:spPr>
          <a:xfrm>
            <a:off x="3851275" y="324167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Administração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0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60" name="Seta para cima 59"/>
          <p:cNvSpPr/>
          <p:nvPr/>
        </p:nvSpPr>
        <p:spPr>
          <a:xfrm rot="8535226">
            <a:off x="3721100" y="2495550"/>
            <a:ext cx="3175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Distribuidor: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ector reto 61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3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cxnSp>
        <p:nvCxnSpPr>
          <p:cNvPr id="61" name="Conector de seta reta 60"/>
          <p:cNvCxnSpPr/>
          <p:nvPr/>
        </p:nvCxnSpPr>
        <p:spPr>
          <a:xfrm flipV="1">
            <a:off x="3276600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7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3851275" y="265112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Distribuição</a:t>
            </a:r>
          </a:p>
        </p:txBody>
      </p:sp>
      <p:sp>
        <p:nvSpPr>
          <p:cNvPr id="40978" name="Retângulo 38"/>
          <p:cNvSpPr>
            <a:spLocks noChangeArrowheads="1"/>
          </p:cNvSpPr>
          <p:nvPr/>
        </p:nvSpPr>
        <p:spPr bwMode="auto">
          <a:xfrm>
            <a:off x="277813" y="2992438"/>
            <a:ext cx="34782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/>
              <a:t>Agente Autônomo </a:t>
            </a:r>
            <a:r>
              <a:rPr lang="pt-BR" sz="1200"/>
              <a:t>(Instrução CVM 497):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/>
              <a:t>Pessoa Física ou Jurídica:</a:t>
            </a:r>
          </a:p>
          <a:p>
            <a:pPr eaLnBrk="1" hangingPunct="1"/>
            <a:r>
              <a:rPr lang="pt-BR" sz="1200"/>
              <a:t>Credenciado CVM (exigência nível médio e certificação técnica)</a:t>
            </a:r>
          </a:p>
          <a:p>
            <a:pPr eaLnBrk="1" hangingPunct="1"/>
            <a:r>
              <a:rPr lang="pt-BR" sz="1200"/>
              <a:t>Precisa ter contrato com a instituição que distribui o produto. </a:t>
            </a:r>
          </a:p>
          <a:p>
            <a:pPr eaLnBrk="1" hangingPunct="1"/>
            <a:r>
              <a:rPr lang="pt-BR" sz="1200" b="1"/>
              <a:t>Vedações</a:t>
            </a:r>
            <a:r>
              <a:rPr lang="pt-BR" sz="1200"/>
              <a:t>: fazer administração, consultoria ou análise de investimentos. </a:t>
            </a:r>
          </a:p>
          <a:p>
            <a:pPr eaLnBrk="1" hangingPunct="1"/>
            <a:r>
              <a:rPr lang="pt-BR" sz="1200"/>
              <a:t>Só pode prospectar e captar clientes, receber e transmitir ordens e prestar informações sobre os produtos  serviço oferecidos. 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46" name="Conector de seta reta 45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/>
          <p:nvPr/>
        </p:nvSpPr>
        <p:spPr>
          <a:xfrm>
            <a:off x="219551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219551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50" name="Conector de seta reta 49"/>
          <p:cNvCxnSpPr/>
          <p:nvPr/>
        </p:nvCxnSpPr>
        <p:spPr>
          <a:xfrm flipV="1">
            <a:off x="293211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de cantos arredondados 50"/>
          <p:cNvSpPr/>
          <p:nvPr/>
        </p:nvSpPr>
        <p:spPr>
          <a:xfrm>
            <a:off x="539750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539750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V="1">
            <a:off x="1276350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33"/>
          <p:cNvCxnSpPr/>
          <p:nvPr/>
        </p:nvCxnSpPr>
        <p:spPr>
          <a:xfrm rot="10800000" flipV="1">
            <a:off x="5345113" y="2708275"/>
            <a:ext cx="609600" cy="120650"/>
          </a:xfrm>
          <a:prstGeom prst="bentConnector3">
            <a:avLst>
              <a:gd name="adj1" fmla="val 90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5867400" y="256540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5724525" y="248285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6300788" y="228441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de cantos arredondados 38"/>
          <p:cNvSpPr/>
          <p:nvPr/>
        </p:nvSpPr>
        <p:spPr>
          <a:xfrm>
            <a:off x="5600700" y="239395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22913" y="3573463"/>
            <a:ext cx="3438525" cy="3230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 dirty="0"/>
              <a:t>Agentes Autônomos – Pontos para reflexão: </a:t>
            </a:r>
          </a:p>
          <a:p>
            <a:pPr>
              <a:defRPr/>
            </a:pPr>
            <a:endParaRPr lang="pt-BR" sz="12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Como eles são remunerados?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O processo de venda pode ser influenciado pelas diferentes remunerações que ele recebe de diferentes fundos?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Fundo é distribuído para o segmento por um único agente autônomo (exclusivo), ou por agentes autônomos diversos, que concorrem entre si?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Como se dá a concorrência entre agentes autônomos?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Como a entidade escolhe o agente autônomo por meio do qual adquirirá o fundo?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Existe risco de conflito de interesses e de abordagens não profissionais?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Como separar o “joio” do “trigo”? </a:t>
            </a:r>
          </a:p>
        </p:txBody>
      </p:sp>
      <p:sp>
        <p:nvSpPr>
          <p:cNvPr id="40" name="Texto explicativo em forma de nuvem 39"/>
          <p:cNvSpPr/>
          <p:nvPr/>
        </p:nvSpPr>
        <p:spPr>
          <a:xfrm>
            <a:off x="7450138" y="1658938"/>
            <a:ext cx="1589087" cy="823912"/>
          </a:xfrm>
          <a:prstGeom prst="cloudCallout">
            <a:avLst>
              <a:gd name="adj1" fmla="val -66193"/>
              <a:gd name="adj2" fmla="val 52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Este é “o cara”!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296863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Independente</a:t>
            </a:r>
          </a:p>
        </p:txBody>
      </p:sp>
      <p:grpSp>
        <p:nvGrpSpPr>
          <p:cNvPr id="40997" name="Grupo 50"/>
          <p:cNvGrpSpPr>
            <a:grpSpLocks/>
          </p:cNvGrpSpPr>
          <p:nvPr/>
        </p:nvGrpSpPr>
        <p:grpSpPr bwMode="auto">
          <a:xfrm>
            <a:off x="971550" y="1966913"/>
            <a:ext cx="806450" cy="425450"/>
            <a:chOff x="971600" y="2182965"/>
            <a:chExt cx="806167" cy="426051"/>
          </a:xfrm>
        </p:grpSpPr>
        <p:cxnSp>
          <p:nvCxnSpPr>
            <p:cNvPr id="57" name="Conector de seta reta 56"/>
            <p:cNvCxnSpPr/>
            <p:nvPr/>
          </p:nvCxnSpPr>
          <p:spPr>
            <a:xfrm>
              <a:off x="971600" y="2182965"/>
              <a:ext cx="806167" cy="4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H="1" flipV="1">
              <a:off x="971600" y="2182965"/>
              <a:ext cx="0" cy="4260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tângulo de cantos arredondados 58"/>
          <p:cNvSpPr/>
          <p:nvPr/>
        </p:nvSpPr>
        <p:spPr>
          <a:xfrm>
            <a:off x="3851275" y="324167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40999" name="Retângulo 4"/>
          <p:cNvSpPr>
            <a:spLocks noChangeArrowheads="1"/>
          </p:cNvSpPr>
          <p:nvPr/>
        </p:nvSpPr>
        <p:spPr bwMode="auto">
          <a:xfrm>
            <a:off x="5867400" y="2924175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200"/>
              <a:t>“o profissional que me vendeu este fundo é ótimo, muito atencioso e competente, e me inspira total confiança”.</a:t>
            </a:r>
          </a:p>
        </p:txBody>
      </p:sp>
      <p:sp>
        <p:nvSpPr>
          <p:cNvPr id="65" name="Seta para cima 64"/>
          <p:cNvSpPr/>
          <p:nvPr/>
        </p:nvSpPr>
        <p:spPr>
          <a:xfrm rot="8535226">
            <a:off x="5435600" y="2238375"/>
            <a:ext cx="3175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Agente Autônomo: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53435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tângulo 8"/>
          <p:cNvSpPr>
            <a:spLocks noChangeArrowheads="1"/>
          </p:cNvSpPr>
          <p:nvPr/>
        </p:nvSpPr>
        <p:spPr bwMode="auto">
          <a:xfrm>
            <a:off x="468313" y="765175"/>
            <a:ext cx="6605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200"/>
              <a:t>Fonte: INFOMONEY: site http://www.infomoney.com.br/agente - autonomo -de-investimento</a:t>
            </a:r>
          </a:p>
        </p:txBody>
      </p:sp>
      <p:pic>
        <p:nvPicPr>
          <p:cNvPr id="41988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03650"/>
            <a:ext cx="5688013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1484313"/>
            <a:ext cx="373856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84213" y="3870325"/>
            <a:ext cx="2303462" cy="130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755650" y="4737100"/>
            <a:ext cx="1584325" cy="146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6" name="Retângulo 65"/>
          <p:cNvSpPr/>
          <p:nvPr/>
        </p:nvSpPr>
        <p:spPr>
          <a:xfrm>
            <a:off x="684213" y="5386388"/>
            <a:ext cx="2087562" cy="1476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7" name="Retângulo 66"/>
          <p:cNvSpPr/>
          <p:nvPr/>
        </p:nvSpPr>
        <p:spPr>
          <a:xfrm>
            <a:off x="1187450" y="6176963"/>
            <a:ext cx="1584325" cy="146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8" name="Retângulo 67"/>
          <p:cNvSpPr/>
          <p:nvPr/>
        </p:nvSpPr>
        <p:spPr>
          <a:xfrm>
            <a:off x="179388" y="3870325"/>
            <a:ext cx="504825" cy="436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684213" y="4738688"/>
            <a:ext cx="503237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0" name="Retângulo 69"/>
          <p:cNvSpPr/>
          <p:nvPr/>
        </p:nvSpPr>
        <p:spPr>
          <a:xfrm>
            <a:off x="684213" y="5456238"/>
            <a:ext cx="503237" cy="434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" name="Retângulo 70"/>
          <p:cNvSpPr/>
          <p:nvPr/>
        </p:nvSpPr>
        <p:spPr>
          <a:xfrm>
            <a:off x="684213" y="6178550"/>
            <a:ext cx="503237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998" name="CaixaDeTexto 13"/>
          <p:cNvSpPr txBox="1">
            <a:spLocks noChangeArrowheads="1"/>
          </p:cNvSpPr>
          <p:nvPr/>
        </p:nvSpPr>
        <p:spPr bwMode="auto">
          <a:xfrm>
            <a:off x="250825" y="3573463"/>
            <a:ext cx="4679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400">
                <a:solidFill>
                  <a:srgbClr val="FF0000"/>
                </a:solidFill>
              </a:rPr>
              <a:t>Textos extraídos de comentários no site sobre a matéria: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Agente Autônomo: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de seta reta 60"/>
          <p:cNvCxnSpPr/>
          <p:nvPr/>
        </p:nvCxnSpPr>
        <p:spPr>
          <a:xfrm flipV="1">
            <a:off x="2843213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3851275" y="265112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Distribuição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46" name="Conector de seta reta 45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33"/>
          <p:cNvCxnSpPr/>
          <p:nvPr/>
        </p:nvCxnSpPr>
        <p:spPr>
          <a:xfrm rot="10800000" flipV="1">
            <a:off x="5345113" y="2708275"/>
            <a:ext cx="609600" cy="120650"/>
          </a:xfrm>
          <a:prstGeom prst="bentConnector3">
            <a:avLst>
              <a:gd name="adj1" fmla="val 90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5867400" y="256540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5724525" y="248285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6300788" y="228441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de cantos arredondados 38"/>
          <p:cNvSpPr/>
          <p:nvPr/>
        </p:nvSpPr>
        <p:spPr>
          <a:xfrm>
            <a:off x="5600700" y="239395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sp>
        <p:nvSpPr>
          <p:cNvPr id="40" name="Texto explicativo em forma de nuvem 39"/>
          <p:cNvSpPr/>
          <p:nvPr/>
        </p:nvSpPr>
        <p:spPr>
          <a:xfrm>
            <a:off x="5632450" y="3490913"/>
            <a:ext cx="1589088" cy="822325"/>
          </a:xfrm>
          <a:prstGeom prst="cloudCallout">
            <a:avLst>
              <a:gd name="adj1" fmla="val -64994"/>
              <a:gd name="adj2" fmla="val 81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Este é “o cara”!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296863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Independente</a:t>
            </a:r>
          </a:p>
        </p:txBody>
      </p:sp>
      <p:grpSp>
        <p:nvGrpSpPr>
          <p:cNvPr id="43035" name="Grupo 50"/>
          <p:cNvGrpSpPr>
            <a:grpSpLocks/>
          </p:cNvGrpSpPr>
          <p:nvPr/>
        </p:nvGrpSpPr>
        <p:grpSpPr bwMode="auto">
          <a:xfrm>
            <a:off x="971550" y="1966913"/>
            <a:ext cx="806450" cy="425450"/>
            <a:chOff x="971600" y="2182965"/>
            <a:chExt cx="806167" cy="426051"/>
          </a:xfrm>
        </p:grpSpPr>
        <p:cxnSp>
          <p:nvCxnSpPr>
            <p:cNvPr id="57" name="Conector de seta reta 56"/>
            <p:cNvCxnSpPr/>
            <p:nvPr/>
          </p:nvCxnSpPr>
          <p:spPr>
            <a:xfrm>
              <a:off x="971600" y="2182965"/>
              <a:ext cx="806167" cy="4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H="1" flipV="1">
              <a:off x="971600" y="2182965"/>
              <a:ext cx="0" cy="4260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tângulo de cantos arredondados 58"/>
          <p:cNvSpPr/>
          <p:nvPr/>
        </p:nvSpPr>
        <p:spPr>
          <a:xfrm>
            <a:off x="3851275" y="324167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3851275" y="4424363"/>
            <a:ext cx="1454150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Gestão</a:t>
            </a:r>
          </a:p>
        </p:txBody>
      </p:sp>
      <p:cxnSp>
        <p:nvCxnSpPr>
          <p:cNvPr id="64" name="Conector angulado 63"/>
          <p:cNvCxnSpPr/>
          <p:nvPr/>
        </p:nvCxnSpPr>
        <p:spPr>
          <a:xfrm rot="16200000" flipH="1">
            <a:off x="2981325" y="3148013"/>
            <a:ext cx="1236663" cy="503237"/>
          </a:xfrm>
          <a:prstGeom prst="bentConnector3">
            <a:avLst>
              <a:gd name="adj1" fmla="val 1000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9" name="Retângulo 4"/>
          <p:cNvSpPr>
            <a:spLocks noChangeArrowheads="1"/>
          </p:cNvSpPr>
          <p:nvPr/>
        </p:nvSpPr>
        <p:spPr bwMode="auto">
          <a:xfrm>
            <a:off x="125413" y="3709988"/>
            <a:ext cx="36004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/>
              <a:t>Gestão</a:t>
            </a:r>
            <a:r>
              <a:rPr lang="pt-BR" sz="1200"/>
              <a:t> (Instrução CVM 409, art. 56)</a:t>
            </a:r>
          </a:p>
          <a:p>
            <a:pPr eaLnBrk="1" hangingPunct="1"/>
            <a:endParaRPr lang="pt-BR" sz="1200"/>
          </a:p>
          <a:p>
            <a:pPr eaLnBrk="1" hangingPunct="1"/>
            <a:r>
              <a:rPr lang="pt-BR" sz="1200"/>
              <a:t>§ 2º Gestão da carteira do fundo é a gestão profissional, conforme estabelecido no seu regulamento, dos títulos e valores mobiliários dela integrantes, desempenhada por pessoa natural ou jurídica credenciada como administradora de carteira de valores mobiliários pela CVM, </a:t>
            </a:r>
            <a:r>
              <a:rPr lang="pt-BR" sz="1200" b="1"/>
              <a:t>tendo o gestor poderes para negociar, em nome do fundo de investimento</a:t>
            </a:r>
            <a:r>
              <a:rPr lang="pt-BR" sz="1200"/>
              <a:t>, os referidos títulos e valores mobiliários.</a:t>
            </a:r>
          </a:p>
        </p:txBody>
      </p:sp>
      <p:sp>
        <p:nvSpPr>
          <p:cNvPr id="43040" name="Retângulo 7"/>
          <p:cNvSpPr>
            <a:spLocks noChangeArrowheads="1"/>
          </p:cNvSpPr>
          <p:nvPr/>
        </p:nvSpPr>
        <p:spPr bwMode="auto">
          <a:xfrm>
            <a:off x="7343775" y="3357563"/>
            <a:ext cx="1692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1200"/>
              <a:t>Escolhe o título a ser comprado ou vendido;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1200"/>
              <a:t>Define o valor a ser pago / recebido pelo título. </a:t>
            </a:r>
          </a:p>
        </p:txBody>
      </p:sp>
      <p:sp>
        <p:nvSpPr>
          <p:cNvPr id="70" name="Retângulo 4"/>
          <p:cNvSpPr>
            <a:spLocks noChangeArrowheads="1"/>
          </p:cNvSpPr>
          <p:nvPr/>
        </p:nvSpPr>
        <p:spPr bwMode="auto">
          <a:xfrm>
            <a:off x="5345113" y="4505325"/>
            <a:ext cx="3798887" cy="2308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200" b="1" dirty="0"/>
              <a:t> </a:t>
            </a:r>
            <a:r>
              <a:rPr lang="pt-BR" sz="1200" dirty="0"/>
              <a:t>: </a:t>
            </a:r>
            <a:r>
              <a:rPr lang="pt-BR" sz="1200" b="1" dirty="0"/>
              <a:t>Pontos para reflexão: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dirty="0"/>
              <a:t>Escolha dos títulos deve levar em conta unicamente o interesse dos cotista;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dirty="0"/>
              <a:t>Condição de compra ou venda dos ativos deve ser a melhor para o cotista;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dirty="0"/>
              <a:t>Papéis contabilizados com o preço de mercado (</a:t>
            </a:r>
            <a:r>
              <a:rPr lang="pt-BR" sz="1200" dirty="0" err="1"/>
              <a:t>MtM</a:t>
            </a:r>
            <a:r>
              <a:rPr lang="pt-BR" sz="1200" dirty="0"/>
              <a:t>) ou na curva da aquisição?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dirty="0"/>
              <a:t>Atenção: cuidado maior com ativos ilíquidos, não negociados em plataformas eletrônicas  ou sem referência de preço de mercado;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BR" sz="1200" dirty="0"/>
              <a:t>Gestor + Regulamento + Política de Investimentos </a:t>
            </a:r>
            <a:r>
              <a:rPr lang="pt-BR" sz="1200" dirty="0">
                <a:sym typeface="Wingdings" panose="05000000000000000000" pitchFamily="2" charset="2"/>
              </a:rPr>
              <a:t> definem o sucesso ou o fracasso!</a:t>
            </a:r>
            <a:endParaRPr lang="pt-BR" sz="1200" dirty="0"/>
          </a:p>
        </p:txBody>
      </p:sp>
      <p:cxnSp>
        <p:nvCxnSpPr>
          <p:cNvPr id="71" name="Conector reto 70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3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74" name="Seta para cima 73"/>
          <p:cNvSpPr/>
          <p:nvPr/>
        </p:nvSpPr>
        <p:spPr>
          <a:xfrm rot="8535226">
            <a:off x="3841750" y="4276725"/>
            <a:ext cx="3175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Gestor: o Cara que Gera (ou não) os Resultados...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8313" y="1173163"/>
            <a:ext cx="835977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1400" b="1" i="1">
                <a:latin typeface="Helvetica" panose="020B0604020202020204" pitchFamily="34" charset="0"/>
                <a:cs typeface="Helvetica" panose="020B0604020202020204" pitchFamily="34" charset="0"/>
              </a:rPr>
              <a:t>Matéria G1, de 9/ago/2013: </a:t>
            </a:r>
            <a:r>
              <a:rPr lang="pt-BR" sz="1400" b="1">
                <a:latin typeface="Helvetica" panose="020B0604020202020204" pitchFamily="34" charset="0"/>
                <a:cs typeface="Helvetica" panose="020B0604020202020204" pitchFamily="34" charset="0"/>
              </a:rPr>
              <a:t>Aposentados das extintas Varig e Transbrasil acampam no Congresso</a:t>
            </a:r>
          </a:p>
          <a:p>
            <a:pPr algn="just"/>
            <a:endParaRPr lang="pt-BR" sz="1400" b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... Desde 2006, quando o Aerus sofreu intervenção do governo federal por conta da falência da Varig, os beneficiários deixaram de receber as aposentadorias integrais. Os aposentados do Aerus reclamam que, atualmente, recebem apenas 8% do valor original da pensão...</a:t>
            </a: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... A carioca, que trabalhou nas companhias aéreas Cruzeiro do Sul e Varig, se aposentou em 2000.</a:t>
            </a:r>
          </a:p>
          <a:p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Ela contou que apesar de ter contribuído ao longo de 27 anos para o Aerus, </a:t>
            </a:r>
            <a:r>
              <a:rPr lang="pt-BR" sz="1400" u="sng">
                <a:latin typeface="Helvetica" panose="020B0604020202020204" pitchFamily="34" charset="0"/>
                <a:cs typeface="Helvetica" panose="020B0604020202020204" pitchFamily="34" charset="0"/>
              </a:rPr>
              <a:t>hoje ganha apenas 8% do valor que deveria receber </a:t>
            </a: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mensalmente do fundo de pensão.  Com </a:t>
            </a:r>
            <a:r>
              <a:rPr lang="pt-BR" sz="1400" u="sng">
                <a:latin typeface="Helvetica" panose="020B0604020202020204" pitchFamily="34" charset="0"/>
                <a:cs typeface="Helvetica" panose="020B0604020202020204" pitchFamily="34" charset="0"/>
              </a:rPr>
              <a:t>lágrimas nos olhos</a:t>
            </a: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, Vera disse que a batalha para tentar recuperar o investimento no fundo de pensão tem sido “desagradável e desgastante”.</a:t>
            </a:r>
          </a:p>
          <a:p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“Estamos em uma situação na qual não sabemos como será o nosso amanhã. </a:t>
            </a:r>
            <a:r>
              <a:rPr lang="pt-BR" sz="1400" u="sng">
                <a:latin typeface="Helvetica" panose="020B0604020202020204" pitchFamily="34" charset="0"/>
                <a:cs typeface="Helvetica" panose="020B0604020202020204" pitchFamily="34" charset="0"/>
              </a:rPr>
              <a:t>Desde 2006, mais de 800 aposentados do Aerus já morreram sem que se tenha resolvido o problema. O nosso emocional está acabando”</a:t>
            </a: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, disse a ex-comissária.</a:t>
            </a:r>
          </a:p>
          <a:p>
            <a:pPr algn="just"/>
            <a:endParaRPr lang="pt-BR" sz="1400" i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19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4"/>
          <a:stretch>
            <a:fillRect/>
          </a:stretch>
        </p:blipFill>
        <p:spPr bwMode="auto">
          <a:xfrm>
            <a:off x="2339975" y="2708275"/>
            <a:ext cx="38163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44004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 em Entidades de Previdência </a:t>
            </a:r>
            <a:r>
              <a:rPr lang="pt-BR" b="1" cap="small" dirty="0" smtClean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– Visualizando os Riscos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476375" y="4868863"/>
            <a:ext cx="6696075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flipV="1">
            <a:off x="1692275" y="1268413"/>
            <a:ext cx="0" cy="3889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1692275" y="1989138"/>
            <a:ext cx="5759450" cy="18716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1692275" y="2781300"/>
            <a:ext cx="287338" cy="1079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 flipV="1">
            <a:off x="1979613" y="2781300"/>
            <a:ext cx="504825" cy="172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 flipV="1">
            <a:off x="2916238" y="2708275"/>
            <a:ext cx="719137" cy="1225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2484438" y="2708275"/>
            <a:ext cx="431800" cy="1800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635375" y="2492375"/>
            <a:ext cx="288925" cy="1441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 flipV="1">
            <a:off x="3924300" y="2492375"/>
            <a:ext cx="719138" cy="936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4643438" y="2349500"/>
            <a:ext cx="215900" cy="1079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508625" y="2349500"/>
            <a:ext cx="142875" cy="574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 flipV="1">
            <a:off x="4859338" y="2349500"/>
            <a:ext cx="649287" cy="574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 flipV="1">
            <a:off x="5651500" y="2349500"/>
            <a:ext cx="504825" cy="287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6156325" y="2205038"/>
            <a:ext cx="215900" cy="431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 flipV="1">
            <a:off x="6372225" y="2205038"/>
            <a:ext cx="431800" cy="144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6804025" y="1989138"/>
            <a:ext cx="647700" cy="360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0" name="Retângulo 7"/>
          <p:cNvSpPr>
            <a:spLocks noChangeArrowheads="1"/>
          </p:cNvSpPr>
          <p:nvPr/>
        </p:nvSpPr>
        <p:spPr bwMode="auto">
          <a:xfrm>
            <a:off x="539750" y="1412875"/>
            <a:ext cx="169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/>
              <a:t>Valor do título</a:t>
            </a:r>
          </a:p>
        </p:txBody>
      </p:sp>
      <p:sp>
        <p:nvSpPr>
          <p:cNvPr id="44051" name="Retângulo 7"/>
          <p:cNvSpPr>
            <a:spLocks noChangeArrowheads="1"/>
          </p:cNvSpPr>
          <p:nvPr/>
        </p:nvSpPr>
        <p:spPr bwMode="auto">
          <a:xfrm>
            <a:off x="7451725" y="5013325"/>
            <a:ext cx="169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/>
              <a:t>Tempo</a:t>
            </a:r>
          </a:p>
        </p:txBody>
      </p:sp>
      <p:sp>
        <p:nvSpPr>
          <p:cNvPr id="44052" name="Retângulo 7"/>
          <p:cNvSpPr>
            <a:spLocks noChangeArrowheads="1"/>
          </p:cNvSpPr>
          <p:nvPr/>
        </p:nvSpPr>
        <p:spPr bwMode="auto">
          <a:xfrm>
            <a:off x="5580063" y="1495425"/>
            <a:ext cx="2844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>
                <a:solidFill>
                  <a:srgbClr val="00B050"/>
                </a:solidFill>
              </a:rPr>
              <a:t>PELA CURVA DE AQUISIÇÃO</a:t>
            </a:r>
          </a:p>
        </p:txBody>
      </p:sp>
      <p:sp>
        <p:nvSpPr>
          <p:cNvPr id="44053" name="Retângulo 7"/>
          <p:cNvSpPr>
            <a:spLocks noChangeArrowheads="1"/>
          </p:cNvSpPr>
          <p:nvPr/>
        </p:nvSpPr>
        <p:spPr bwMode="auto">
          <a:xfrm>
            <a:off x="6011863" y="2997200"/>
            <a:ext cx="280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>
                <a:solidFill>
                  <a:srgbClr val="FF0000"/>
                </a:solidFill>
              </a:rPr>
              <a:t>PELO VALOR DE MERCADO (MtM)</a:t>
            </a:r>
          </a:p>
        </p:txBody>
      </p:sp>
      <p:sp>
        <p:nvSpPr>
          <p:cNvPr id="44054" name="Retângulo 7"/>
          <p:cNvSpPr>
            <a:spLocks noChangeArrowheads="1"/>
          </p:cNvSpPr>
          <p:nvPr/>
        </p:nvSpPr>
        <p:spPr bwMode="auto">
          <a:xfrm>
            <a:off x="539750" y="552767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/>
              <a:t>Quanto mais </a:t>
            </a:r>
            <a:r>
              <a:rPr lang="pt-BR" sz="1200" b="1" u="sng"/>
              <a:t>longo</a:t>
            </a:r>
            <a:r>
              <a:rPr lang="pt-BR" sz="1200" b="1"/>
              <a:t> e mais </a:t>
            </a:r>
            <a:r>
              <a:rPr lang="pt-BR" sz="1200" b="1" u="sng"/>
              <a:t>ilíquido</a:t>
            </a:r>
            <a:r>
              <a:rPr lang="pt-BR" sz="1200" b="1"/>
              <a:t> o papel, maior atenção ao valor pago pelo título em relação ao valor de mercado, e ao modelo de precificação adotado pelo fundo. </a:t>
            </a:r>
          </a:p>
          <a:p>
            <a:pPr eaLnBrk="1" hangingPunct="1"/>
            <a:r>
              <a:rPr lang="pt-BR" sz="1200" b="1"/>
              <a:t>Risco de compra e contabilização de um título por valor superior ao de mercado. </a:t>
            </a:r>
          </a:p>
        </p:txBody>
      </p:sp>
      <p:cxnSp>
        <p:nvCxnSpPr>
          <p:cNvPr id="56" name="Conector reto 55"/>
          <p:cNvCxnSpPr/>
          <p:nvPr/>
        </p:nvCxnSpPr>
        <p:spPr>
          <a:xfrm>
            <a:off x="2484438" y="2133600"/>
            <a:ext cx="0" cy="3382963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Fundos: Atenção na Precificação...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ector de seta reta 61"/>
          <p:cNvCxnSpPr/>
          <p:nvPr/>
        </p:nvCxnSpPr>
        <p:spPr>
          <a:xfrm flipV="1">
            <a:off x="2843213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3651250" y="2565400"/>
            <a:ext cx="1857375" cy="23749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935163" y="3367088"/>
            <a:ext cx="5327650" cy="12239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4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851275" y="265112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Distribuição</a:t>
            </a:r>
          </a:p>
        </p:txBody>
      </p:sp>
      <p:cxnSp>
        <p:nvCxnSpPr>
          <p:cNvPr id="31" name="Conector angulado 30"/>
          <p:cNvCxnSpPr/>
          <p:nvPr/>
        </p:nvCxnSpPr>
        <p:spPr>
          <a:xfrm rot="10800000" flipV="1">
            <a:off x="5345113" y="2760663"/>
            <a:ext cx="609600" cy="120650"/>
          </a:xfrm>
          <a:prstGeom prst="bentConnector3">
            <a:avLst>
              <a:gd name="adj1" fmla="val 90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de cantos arredondados 26"/>
          <p:cNvSpPr/>
          <p:nvPr/>
        </p:nvSpPr>
        <p:spPr>
          <a:xfrm>
            <a:off x="3851275" y="324167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090738" y="4119563"/>
            <a:ext cx="1425575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Auditoria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664200" y="4052888"/>
            <a:ext cx="1436688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Class. Risco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2065338" y="3500438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Custódia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5643563" y="3503613"/>
            <a:ext cx="1444625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Controladoria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41" name="Conector de seta reta 40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de cantos arredondados 41"/>
          <p:cNvSpPr/>
          <p:nvPr/>
        </p:nvSpPr>
        <p:spPr>
          <a:xfrm>
            <a:off x="219551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219551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293211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de cantos arredondados 45"/>
          <p:cNvSpPr/>
          <p:nvPr/>
        </p:nvSpPr>
        <p:spPr>
          <a:xfrm>
            <a:off x="539750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539750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49" name="Conector de seta reta 48"/>
          <p:cNvCxnSpPr/>
          <p:nvPr/>
        </p:nvCxnSpPr>
        <p:spPr>
          <a:xfrm flipV="1">
            <a:off x="1276350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de cantos arredondados 50"/>
          <p:cNvSpPr/>
          <p:nvPr/>
        </p:nvSpPr>
        <p:spPr>
          <a:xfrm>
            <a:off x="3851275" y="4424363"/>
            <a:ext cx="1454150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Gestão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296863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Independente</a:t>
            </a:r>
          </a:p>
        </p:txBody>
      </p:sp>
      <p:grpSp>
        <p:nvGrpSpPr>
          <p:cNvPr id="45094" name="Grupo 54"/>
          <p:cNvGrpSpPr>
            <a:grpSpLocks/>
          </p:cNvGrpSpPr>
          <p:nvPr/>
        </p:nvGrpSpPr>
        <p:grpSpPr bwMode="auto">
          <a:xfrm>
            <a:off x="971550" y="1966913"/>
            <a:ext cx="806450" cy="425450"/>
            <a:chOff x="971600" y="2182965"/>
            <a:chExt cx="806167" cy="426051"/>
          </a:xfrm>
        </p:grpSpPr>
        <p:cxnSp>
          <p:nvCxnSpPr>
            <p:cNvPr id="56" name="Conector de seta reta 55"/>
            <p:cNvCxnSpPr/>
            <p:nvPr/>
          </p:nvCxnSpPr>
          <p:spPr>
            <a:xfrm>
              <a:off x="971600" y="2182965"/>
              <a:ext cx="806167" cy="4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flipH="1" flipV="1">
              <a:off x="971600" y="2182965"/>
              <a:ext cx="0" cy="4260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95" name="CaixaDeTexto 14"/>
          <p:cNvSpPr txBox="1">
            <a:spLocks noChangeArrowheads="1"/>
          </p:cNvSpPr>
          <p:nvPr/>
        </p:nvSpPr>
        <p:spPr bwMode="auto">
          <a:xfrm>
            <a:off x="7451725" y="5589588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5816600" y="5876925"/>
            <a:ext cx="14366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Estruturador da Operação</a:t>
            </a:r>
          </a:p>
        </p:txBody>
      </p:sp>
      <p:sp>
        <p:nvSpPr>
          <p:cNvPr id="45097" name="CaixaDeTexto 14"/>
          <p:cNvSpPr txBox="1">
            <a:spLocks noChangeArrowheads="1"/>
          </p:cNvSpPr>
          <p:nvPr/>
        </p:nvSpPr>
        <p:spPr bwMode="auto">
          <a:xfrm>
            <a:off x="7451725" y="6229350"/>
            <a:ext cx="104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EMISSOR</a:t>
            </a:r>
          </a:p>
        </p:txBody>
      </p:sp>
      <p:cxnSp>
        <p:nvCxnSpPr>
          <p:cNvPr id="59" name="Conector reto 58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9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5867400" y="256540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sp>
        <p:nvSpPr>
          <p:cNvPr id="64" name="Retângulo de cantos arredondados 63"/>
          <p:cNvSpPr/>
          <p:nvPr/>
        </p:nvSpPr>
        <p:spPr>
          <a:xfrm>
            <a:off x="5724525" y="248285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6300788" y="228441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de cantos arredondados 65"/>
          <p:cNvSpPr/>
          <p:nvPr/>
        </p:nvSpPr>
        <p:spPr>
          <a:xfrm>
            <a:off x="5600700" y="239395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sp>
        <p:nvSpPr>
          <p:cNvPr id="67" name="Retângulo de cantos arredondados 66"/>
          <p:cNvSpPr/>
          <p:nvPr/>
        </p:nvSpPr>
        <p:spPr>
          <a:xfrm>
            <a:off x="2071688" y="4868863"/>
            <a:ext cx="143668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Analista </a:t>
            </a:r>
          </a:p>
        </p:txBody>
      </p:sp>
      <p:cxnSp>
        <p:nvCxnSpPr>
          <p:cNvPr id="7" name="Conector angulado 6"/>
          <p:cNvCxnSpPr>
            <a:stCxn id="40" idx="3"/>
          </p:cNvCxnSpPr>
          <p:nvPr/>
        </p:nvCxnSpPr>
        <p:spPr>
          <a:xfrm flipV="1">
            <a:off x="5345113" y="4422775"/>
            <a:ext cx="1009650" cy="136525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40" idx="1"/>
            <a:endCxn id="67" idx="3"/>
          </p:cNvCxnSpPr>
          <p:nvPr/>
        </p:nvCxnSpPr>
        <p:spPr>
          <a:xfrm rot="10800000">
            <a:off x="3508375" y="5054600"/>
            <a:ext cx="342900" cy="733425"/>
          </a:xfrm>
          <a:prstGeom prst="bentConnector3">
            <a:avLst>
              <a:gd name="adj1" fmla="val 3055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de cantos arredondados 68"/>
          <p:cNvSpPr/>
          <p:nvPr/>
        </p:nvSpPr>
        <p:spPr>
          <a:xfrm>
            <a:off x="3883025" y="5027613"/>
            <a:ext cx="1462088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Distribuição</a:t>
            </a:r>
          </a:p>
        </p:txBody>
      </p:sp>
      <p:sp>
        <p:nvSpPr>
          <p:cNvPr id="71" name="Texto explicativo em forma de nuvem 70"/>
          <p:cNvSpPr/>
          <p:nvPr/>
        </p:nvSpPr>
        <p:spPr>
          <a:xfrm>
            <a:off x="7483475" y="2338388"/>
            <a:ext cx="1589088" cy="1162050"/>
          </a:xfrm>
          <a:prstGeom prst="cloudCallout">
            <a:avLst>
              <a:gd name="adj1" fmla="val -60796"/>
              <a:gd name="adj2" fmla="val 80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Então quem é “o cara”!</a:t>
            </a:r>
          </a:p>
        </p:txBody>
      </p:sp>
      <p:sp>
        <p:nvSpPr>
          <p:cNvPr id="45109" name="CaixaDeTexto 57"/>
          <p:cNvSpPr txBox="1">
            <a:spLocks noChangeArrowheads="1"/>
          </p:cNvSpPr>
          <p:nvPr/>
        </p:nvSpPr>
        <p:spPr bwMode="auto">
          <a:xfrm>
            <a:off x="6659563" y="550863"/>
            <a:ext cx="216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/>
              <a:t>Quanta gente para me auxiliar!!!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Onde está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sp>
        <p:nvSpPr>
          <p:cNvPr id="46085" name="CaixaDeTexto 15"/>
          <p:cNvSpPr txBox="1">
            <a:spLocks noChangeArrowheads="1"/>
          </p:cNvSpPr>
          <p:nvPr/>
        </p:nvSpPr>
        <p:spPr bwMode="auto">
          <a:xfrm>
            <a:off x="7546975" y="5580063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526088" y="6194425"/>
            <a:ext cx="1462087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526088" y="56022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flipV="1">
            <a:off x="6262688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de cantos arredondados 27"/>
          <p:cNvSpPr/>
          <p:nvPr/>
        </p:nvSpPr>
        <p:spPr>
          <a:xfrm>
            <a:off x="3870325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3870325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31" name="Conector de seta reta 30"/>
          <p:cNvCxnSpPr/>
          <p:nvPr/>
        </p:nvCxnSpPr>
        <p:spPr>
          <a:xfrm flipV="1">
            <a:off x="4606925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de cantos arredondados 31"/>
          <p:cNvSpPr/>
          <p:nvPr/>
        </p:nvSpPr>
        <p:spPr>
          <a:xfrm>
            <a:off x="221456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221456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37" name="Conector de seta reta 36"/>
          <p:cNvCxnSpPr/>
          <p:nvPr/>
        </p:nvCxnSpPr>
        <p:spPr>
          <a:xfrm flipV="1">
            <a:off x="295116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4572000" y="1557338"/>
            <a:ext cx="7938" cy="395922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0" name="Retângulo 11"/>
          <p:cNvSpPr>
            <a:spLocks noChangeArrowheads="1"/>
          </p:cNvSpPr>
          <p:nvPr/>
        </p:nvSpPr>
        <p:spPr bwMode="auto">
          <a:xfrm>
            <a:off x="120650" y="692150"/>
            <a:ext cx="237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200"/>
              <a:t>Como alocar os recursos para garantir a aposentadoria no nível e no prazo desejado?</a:t>
            </a:r>
          </a:p>
        </p:txBody>
      </p:sp>
      <p:sp>
        <p:nvSpPr>
          <p:cNvPr id="46101" name="CaixaDeTexto 34"/>
          <p:cNvSpPr txBox="1">
            <a:spLocks noChangeArrowheads="1"/>
          </p:cNvSpPr>
          <p:nvPr/>
        </p:nvSpPr>
        <p:spPr bwMode="auto">
          <a:xfrm>
            <a:off x="0" y="2781300"/>
            <a:ext cx="23034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400" b="1"/>
              <a:t>RECAPITULANDO: COMEÇOU ASSIM...</a:t>
            </a:r>
          </a:p>
        </p:txBody>
      </p:sp>
      <p:pic>
        <p:nvPicPr>
          <p:cNvPr id="46102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495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Onde está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ector de seta reta 61"/>
          <p:cNvCxnSpPr/>
          <p:nvPr/>
        </p:nvCxnSpPr>
        <p:spPr>
          <a:xfrm flipV="1">
            <a:off x="2843213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3651250" y="2565400"/>
            <a:ext cx="1857375" cy="23749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935163" y="3367088"/>
            <a:ext cx="5327650" cy="12239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CaixaDeTexto 14"/>
          <p:cNvSpPr txBox="1">
            <a:spLocks noChangeArrowheads="1"/>
          </p:cNvSpPr>
          <p:nvPr/>
        </p:nvSpPr>
        <p:spPr bwMode="auto">
          <a:xfrm>
            <a:off x="7450138" y="11890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PROPRIETÁRIOS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851275" y="265112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Distribuição</a:t>
            </a:r>
          </a:p>
        </p:txBody>
      </p:sp>
      <p:cxnSp>
        <p:nvCxnSpPr>
          <p:cNvPr id="31" name="Conector angulado 30"/>
          <p:cNvCxnSpPr/>
          <p:nvPr/>
        </p:nvCxnSpPr>
        <p:spPr>
          <a:xfrm rot="10800000" flipV="1">
            <a:off x="5345113" y="2760663"/>
            <a:ext cx="609600" cy="120650"/>
          </a:xfrm>
          <a:prstGeom prst="bentConnector3">
            <a:avLst>
              <a:gd name="adj1" fmla="val 90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de cantos arredondados 26"/>
          <p:cNvSpPr/>
          <p:nvPr/>
        </p:nvSpPr>
        <p:spPr>
          <a:xfrm>
            <a:off x="3851275" y="324167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090738" y="4119563"/>
            <a:ext cx="1425575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Auditoria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664200" y="4052888"/>
            <a:ext cx="1436688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Class. Risco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2065338" y="3500438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Custódia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5643563" y="3503613"/>
            <a:ext cx="1444625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Controladoria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41" name="Conector de seta reta 40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de cantos arredondados 41"/>
          <p:cNvSpPr/>
          <p:nvPr/>
        </p:nvSpPr>
        <p:spPr>
          <a:xfrm>
            <a:off x="219551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219551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293211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de cantos arredondados 45"/>
          <p:cNvSpPr/>
          <p:nvPr/>
        </p:nvSpPr>
        <p:spPr>
          <a:xfrm>
            <a:off x="539750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539750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49" name="Conector de seta reta 48"/>
          <p:cNvCxnSpPr/>
          <p:nvPr/>
        </p:nvCxnSpPr>
        <p:spPr>
          <a:xfrm flipV="1">
            <a:off x="1276350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de cantos arredondados 50"/>
          <p:cNvSpPr/>
          <p:nvPr/>
        </p:nvSpPr>
        <p:spPr>
          <a:xfrm>
            <a:off x="3851275" y="4424363"/>
            <a:ext cx="1454150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Gestão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296863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Independente</a:t>
            </a:r>
          </a:p>
        </p:txBody>
      </p:sp>
      <p:grpSp>
        <p:nvGrpSpPr>
          <p:cNvPr id="47142" name="Grupo 54"/>
          <p:cNvGrpSpPr>
            <a:grpSpLocks/>
          </p:cNvGrpSpPr>
          <p:nvPr/>
        </p:nvGrpSpPr>
        <p:grpSpPr bwMode="auto">
          <a:xfrm>
            <a:off x="971550" y="1966913"/>
            <a:ext cx="806450" cy="425450"/>
            <a:chOff x="971600" y="2182965"/>
            <a:chExt cx="806167" cy="426051"/>
          </a:xfrm>
        </p:grpSpPr>
        <p:cxnSp>
          <p:nvCxnSpPr>
            <p:cNvPr id="56" name="Conector de seta reta 55"/>
            <p:cNvCxnSpPr/>
            <p:nvPr/>
          </p:nvCxnSpPr>
          <p:spPr>
            <a:xfrm>
              <a:off x="971600" y="2182965"/>
              <a:ext cx="806167" cy="4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flipH="1" flipV="1">
              <a:off x="971600" y="2182965"/>
              <a:ext cx="0" cy="4260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43" name="CaixaDeTexto 14"/>
          <p:cNvSpPr txBox="1">
            <a:spLocks noChangeArrowheads="1"/>
          </p:cNvSpPr>
          <p:nvPr/>
        </p:nvSpPr>
        <p:spPr bwMode="auto">
          <a:xfrm>
            <a:off x="7451725" y="5589588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5816600" y="5876925"/>
            <a:ext cx="14366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Estruturador da Operação</a:t>
            </a:r>
          </a:p>
        </p:txBody>
      </p:sp>
      <p:sp>
        <p:nvSpPr>
          <p:cNvPr id="47145" name="CaixaDeTexto 14"/>
          <p:cNvSpPr txBox="1">
            <a:spLocks noChangeArrowheads="1"/>
          </p:cNvSpPr>
          <p:nvPr/>
        </p:nvSpPr>
        <p:spPr bwMode="auto">
          <a:xfrm>
            <a:off x="7451725" y="6229350"/>
            <a:ext cx="104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EMISSOR</a:t>
            </a:r>
          </a:p>
        </p:txBody>
      </p:sp>
      <p:cxnSp>
        <p:nvCxnSpPr>
          <p:cNvPr id="59" name="Conector reto 58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7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5867400" y="256540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sp>
        <p:nvSpPr>
          <p:cNvPr id="64" name="Retângulo de cantos arredondados 63"/>
          <p:cNvSpPr/>
          <p:nvPr/>
        </p:nvSpPr>
        <p:spPr>
          <a:xfrm>
            <a:off x="5724525" y="248285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6300788" y="228441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de cantos arredondados 65"/>
          <p:cNvSpPr/>
          <p:nvPr/>
        </p:nvSpPr>
        <p:spPr>
          <a:xfrm>
            <a:off x="5600700" y="239395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sp>
        <p:nvSpPr>
          <p:cNvPr id="67" name="Retângulo de cantos arredondados 66"/>
          <p:cNvSpPr/>
          <p:nvPr/>
        </p:nvSpPr>
        <p:spPr>
          <a:xfrm>
            <a:off x="2071688" y="4868863"/>
            <a:ext cx="143668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Analista </a:t>
            </a:r>
          </a:p>
        </p:txBody>
      </p:sp>
      <p:cxnSp>
        <p:nvCxnSpPr>
          <p:cNvPr id="7" name="Conector angulado 6"/>
          <p:cNvCxnSpPr>
            <a:stCxn id="40" idx="3"/>
          </p:cNvCxnSpPr>
          <p:nvPr/>
        </p:nvCxnSpPr>
        <p:spPr>
          <a:xfrm flipV="1">
            <a:off x="5345113" y="4422775"/>
            <a:ext cx="1009650" cy="136525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40" idx="1"/>
            <a:endCxn id="67" idx="3"/>
          </p:cNvCxnSpPr>
          <p:nvPr/>
        </p:nvCxnSpPr>
        <p:spPr>
          <a:xfrm rot="10800000">
            <a:off x="3508375" y="5054600"/>
            <a:ext cx="342900" cy="733425"/>
          </a:xfrm>
          <a:prstGeom prst="bentConnector3">
            <a:avLst>
              <a:gd name="adj1" fmla="val 3055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de cantos arredondados 68"/>
          <p:cNvSpPr/>
          <p:nvPr/>
        </p:nvSpPr>
        <p:spPr>
          <a:xfrm>
            <a:off x="3883025" y="5027613"/>
            <a:ext cx="1462088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Distribuição</a:t>
            </a:r>
          </a:p>
        </p:txBody>
      </p:sp>
      <p:sp>
        <p:nvSpPr>
          <p:cNvPr id="71" name="Texto explicativo em forma de nuvem 70"/>
          <p:cNvSpPr/>
          <p:nvPr/>
        </p:nvSpPr>
        <p:spPr>
          <a:xfrm>
            <a:off x="7483475" y="2338388"/>
            <a:ext cx="1589088" cy="1162050"/>
          </a:xfrm>
          <a:prstGeom prst="cloudCallout">
            <a:avLst>
              <a:gd name="adj1" fmla="val -60796"/>
              <a:gd name="adj2" fmla="val 80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Então quem é “o cara”!</a:t>
            </a:r>
          </a:p>
        </p:txBody>
      </p:sp>
      <p:sp>
        <p:nvSpPr>
          <p:cNvPr id="47157" name="CaixaDeTexto 57"/>
          <p:cNvSpPr txBox="1">
            <a:spLocks noChangeArrowheads="1"/>
          </p:cNvSpPr>
          <p:nvPr/>
        </p:nvSpPr>
        <p:spPr bwMode="auto">
          <a:xfrm>
            <a:off x="6659563" y="550863"/>
            <a:ext cx="216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/>
              <a:t>Quanta gente para me auxiliar!!!</a:t>
            </a:r>
          </a:p>
        </p:txBody>
      </p:sp>
      <p:sp>
        <p:nvSpPr>
          <p:cNvPr id="47158" name="CaixaDeTexto 59"/>
          <p:cNvSpPr txBox="1">
            <a:spLocks noChangeArrowheads="1"/>
          </p:cNvSpPr>
          <p:nvPr/>
        </p:nvSpPr>
        <p:spPr bwMode="auto">
          <a:xfrm>
            <a:off x="0" y="3644900"/>
            <a:ext cx="230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400" b="1"/>
              <a:t>E AGORA É ASSIM...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Onde está a Solução?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ector de seta reta 61"/>
          <p:cNvCxnSpPr/>
          <p:nvPr/>
        </p:nvCxnSpPr>
        <p:spPr>
          <a:xfrm flipV="1">
            <a:off x="2843213" y="2276475"/>
            <a:ext cx="0" cy="21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3651250" y="2565400"/>
            <a:ext cx="1857375" cy="23749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935163" y="3151188"/>
            <a:ext cx="5327650" cy="14398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778000" y="1670050"/>
            <a:ext cx="5553075" cy="604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36513" y="15573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6513" y="60928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6513" y="55165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2570163" y="682625"/>
            <a:ext cx="1281112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patrocinador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305425" y="682625"/>
            <a:ext cx="128270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participante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938588" y="1114425"/>
            <a:ext cx="1281112" cy="3698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851275" y="3833813"/>
            <a:ext cx="146208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FUNDO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851275" y="1773238"/>
            <a:ext cx="1441450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Diretoria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079625" y="1771650"/>
            <a:ext cx="1441450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Com. Invest.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5600700" y="1771650"/>
            <a:ext cx="1439863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Equipe Técnica</a:t>
            </a:r>
          </a:p>
        </p:txBody>
      </p:sp>
      <p:cxnSp>
        <p:nvCxnSpPr>
          <p:cNvPr id="10" name="Conector de seta reta 9"/>
          <p:cNvCxnSpPr>
            <a:stCxn id="3" idx="2"/>
            <a:endCxn id="43" idx="0"/>
          </p:cNvCxnSpPr>
          <p:nvPr/>
        </p:nvCxnSpPr>
        <p:spPr>
          <a:xfrm>
            <a:off x="4554538" y="2274888"/>
            <a:ext cx="28575" cy="155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43" idx="2"/>
          </p:cNvCxnSpPr>
          <p:nvPr/>
        </p:nvCxnSpPr>
        <p:spPr>
          <a:xfrm flipH="1" flipV="1">
            <a:off x="4583113" y="4203700"/>
            <a:ext cx="15875" cy="1398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2065338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851275" y="265112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Distribuição</a:t>
            </a:r>
          </a:p>
        </p:txBody>
      </p:sp>
      <p:cxnSp>
        <p:nvCxnSpPr>
          <p:cNvPr id="31" name="Conector angulado 30"/>
          <p:cNvCxnSpPr/>
          <p:nvPr/>
        </p:nvCxnSpPr>
        <p:spPr>
          <a:xfrm rot="10800000" flipV="1">
            <a:off x="5345113" y="2760663"/>
            <a:ext cx="609600" cy="120650"/>
          </a:xfrm>
          <a:prstGeom prst="bentConnector3">
            <a:avLst>
              <a:gd name="adj1" fmla="val 90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de cantos arredondados 26"/>
          <p:cNvSpPr/>
          <p:nvPr/>
        </p:nvSpPr>
        <p:spPr>
          <a:xfrm>
            <a:off x="3851275" y="3241675"/>
            <a:ext cx="14620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090738" y="4119563"/>
            <a:ext cx="1425575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Auditoria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664200" y="4052888"/>
            <a:ext cx="1436688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Class. Risco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2065338" y="3500438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Custódia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5643563" y="3503613"/>
            <a:ext cx="1444625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Controladoria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3851275" y="6194425"/>
            <a:ext cx="1462088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n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3851275" y="56022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n</a:t>
            </a:r>
          </a:p>
        </p:txBody>
      </p:sp>
      <p:cxnSp>
        <p:nvCxnSpPr>
          <p:cNvPr id="41" name="Conector de seta reta 40"/>
          <p:cNvCxnSpPr/>
          <p:nvPr/>
        </p:nvCxnSpPr>
        <p:spPr>
          <a:xfrm flipV="1">
            <a:off x="4587875" y="5948363"/>
            <a:ext cx="0" cy="217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de cantos arredondados 41"/>
          <p:cNvSpPr/>
          <p:nvPr/>
        </p:nvSpPr>
        <p:spPr>
          <a:xfrm>
            <a:off x="2195513" y="6180138"/>
            <a:ext cx="1462087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2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2195513" y="5589588"/>
            <a:ext cx="1493837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2</a:t>
            </a:r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2932113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de cantos arredondados 45"/>
          <p:cNvSpPr/>
          <p:nvPr/>
        </p:nvSpPr>
        <p:spPr>
          <a:xfrm>
            <a:off x="539750" y="6180138"/>
            <a:ext cx="1462088" cy="36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Emissor 1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539750" y="5589588"/>
            <a:ext cx="1493838" cy="3698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Título 1</a:t>
            </a:r>
          </a:p>
        </p:txBody>
      </p:sp>
      <p:cxnSp>
        <p:nvCxnSpPr>
          <p:cNvPr id="49" name="Conector de seta reta 48"/>
          <p:cNvCxnSpPr/>
          <p:nvPr/>
        </p:nvCxnSpPr>
        <p:spPr>
          <a:xfrm flipV="1">
            <a:off x="1276350" y="593566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de cantos arredondados 50"/>
          <p:cNvSpPr/>
          <p:nvPr/>
        </p:nvSpPr>
        <p:spPr>
          <a:xfrm>
            <a:off x="3851275" y="4424363"/>
            <a:ext cx="1454150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Gestão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296863" y="2392363"/>
            <a:ext cx="145573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Consultoria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Independente</a:t>
            </a:r>
          </a:p>
        </p:txBody>
      </p:sp>
      <p:grpSp>
        <p:nvGrpSpPr>
          <p:cNvPr id="48165" name="Grupo 54"/>
          <p:cNvGrpSpPr>
            <a:grpSpLocks/>
          </p:cNvGrpSpPr>
          <p:nvPr/>
        </p:nvGrpSpPr>
        <p:grpSpPr bwMode="auto">
          <a:xfrm>
            <a:off x="971550" y="1966913"/>
            <a:ext cx="806450" cy="425450"/>
            <a:chOff x="971600" y="2182965"/>
            <a:chExt cx="806167" cy="426051"/>
          </a:xfrm>
        </p:grpSpPr>
        <p:cxnSp>
          <p:nvCxnSpPr>
            <p:cNvPr id="56" name="Conector de seta reta 55"/>
            <p:cNvCxnSpPr/>
            <p:nvPr/>
          </p:nvCxnSpPr>
          <p:spPr>
            <a:xfrm>
              <a:off x="971600" y="2182965"/>
              <a:ext cx="806167" cy="4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flipH="1" flipV="1">
              <a:off x="971600" y="2182965"/>
              <a:ext cx="0" cy="4260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6" name="CaixaDeTexto 14"/>
          <p:cNvSpPr txBox="1">
            <a:spLocks noChangeArrowheads="1"/>
          </p:cNvSpPr>
          <p:nvPr/>
        </p:nvSpPr>
        <p:spPr bwMode="auto">
          <a:xfrm>
            <a:off x="7451725" y="5589588"/>
            <a:ext cx="151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PROPRIEDADE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5816600" y="5876925"/>
            <a:ext cx="1436688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Estruturador da Operação</a:t>
            </a:r>
          </a:p>
        </p:txBody>
      </p:sp>
      <p:sp>
        <p:nvSpPr>
          <p:cNvPr id="48168" name="CaixaDeTexto 14"/>
          <p:cNvSpPr txBox="1">
            <a:spLocks noChangeArrowheads="1"/>
          </p:cNvSpPr>
          <p:nvPr/>
        </p:nvSpPr>
        <p:spPr bwMode="auto">
          <a:xfrm>
            <a:off x="7451725" y="6229350"/>
            <a:ext cx="104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latin typeface="Calibri" panose="020F0502020204030204" pitchFamily="34" charset="0"/>
              </a:rPr>
              <a:t>EMISSOR</a:t>
            </a:r>
          </a:p>
        </p:txBody>
      </p:sp>
      <p:cxnSp>
        <p:nvCxnSpPr>
          <p:cNvPr id="59" name="Conector reto 58"/>
          <p:cNvCxnSpPr/>
          <p:nvPr/>
        </p:nvCxnSpPr>
        <p:spPr>
          <a:xfrm>
            <a:off x="36513" y="2349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0" name="CaixaDeTexto 14"/>
          <p:cNvSpPr txBox="1">
            <a:spLocks noChangeArrowheads="1"/>
          </p:cNvSpPr>
          <p:nvPr/>
        </p:nvSpPr>
        <p:spPr bwMode="auto">
          <a:xfrm>
            <a:off x="7451725" y="162877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GESTÃO DA ENTIDADE</a:t>
            </a:r>
          </a:p>
        </p:txBody>
      </p:sp>
      <p:sp>
        <p:nvSpPr>
          <p:cNvPr id="48171" name="CaixaDeTexto 14"/>
          <p:cNvSpPr txBox="1">
            <a:spLocks noChangeArrowheads="1"/>
          </p:cNvSpPr>
          <p:nvPr/>
        </p:nvSpPr>
        <p:spPr bwMode="auto">
          <a:xfrm>
            <a:off x="7451725" y="3430588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anose="020F0502020204030204" pitchFamily="34" charset="0"/>
              </a:rPr>
              <a:t>MERCADO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5867400" y="256540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sp>
        <p:nvSpPr>
          <p:cNvPr id="64" name="Retângulo de cantos arredondados 63"/>
          <p:cNvSpPr/>
          <p:nvPr/>
        </p:nvSpPr>
        <p:spPr>
          <a:xfrm>
            <a:off x="5724525" y="248285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6300788" y="2284413"/>
            <a:ext cx="0" cy="215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de cantos arredondados 65"/>
          <p:cNvSpPr/>
          <p:nvPr/>
        </p:nvSpPr>
        <p:spPr>
          <a:xfrm>
            <a:off x="5600700" y="2393950"/>
            <a:ext cx="1460500" cy="369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Ag. Autônomo</a:t>
            </a:r>
          </a:p>
        </p:txBody>
      </p:sp>
      <p:sp>
        <p:nvSpPr>
          <p:cNvPr id="67" name="Retângulo de cantos arredondados 66"/>
          <p:cNvSpPr/>
          <p:nvPr/>
        </p:nvSpPr>
        <p:spPr>
          <a:xfrm>
            <a:off x="2071688" y="4868863"/>
            <a:ext cx="1436687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Analista </a:t>
            </a:r>
          </a:p>
        </p:txBody>
      </p:sp>
      <p:cxnSp>
        <p:nvCxnSpPr>
          <p:cNvPr id="7" name="Conector angulado 6"/>
          <p:cNvCxnSpPr>
            <a:stCxn id="40" idx="3"/>
          </p:cNvCxnSpPr>
          <p:nvPr/>
        </p:nvCxnSpPr>
        <p:spPr>
          <a:xfrm flipV="1">
            <a:off x="5345113" y="4422775"/>
            <a:ext cx="1009650" cy="136525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40" idx="1"/>
            <a:endCxn id="67" idx="3"/>
          </p:cNvCxnSpPr>
          <p:nvPr/>
        </p:nvCxnSpPr>
        <p:spPr>
          <a:xfrm rot="10800000">
            <a:off x="3508375" y="5054600"/>
            <a:ext cx="342900" cy="733425"/>
          </a:xfrm>
          <a:prstGeom prst="bentConnector3">
            <a:avLst>
              <a:gd name="adj1" fmla="val 3055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de cantos arredondados 68"/>
          <p:cNvSpPr/>
          <p:nvPr/>
        </p:nvSpPr>
        <p:spPr>
          <a:xfrm>
            <a:off x="3883025" y="5027613"/>
            <a:ext cx="1462088" cy="369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Distribuição</a:t>
            </a:r>
          </a:p>
        </p:txBody>
      </p:sp>
      <p:sp>
        <p:nvSpPr>
          <p:cNvPr id="71" name="Texto explicativo em forma de nuvem 70"/>
          <p:cNvSpPr/>
          <p:nvPr/>
        </p:nvSpPr>
        <p:spPr>
          <a:xfrm>
            <a:off x="6821488" y="188913"/>
            <a:ext cx="2149475" cy="1044575"/>
          </a:xfrm>
          <a:prstGeom prst="cloudCallout">
            <a:avLst>
              <a:gd name="adj1" fmla="val 13402"/>
              <a:gd name="adj2" fmla="val 86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Vocês são “os caras”!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7950" y="2349500"/>
            <a:ext cx="7632700" cy="3071813"/>
          </a:xfrm>
          <a:prstGeom prst="roundRect">
            <a:avLst/>
          </a:prstGeom>
          <a:solidFill>
            <a:srgbClr val="FFFF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chemeClr val="tx1"/>
                </a:solidFill>
              </a:rPr>
              <a:t>Vocês, dirigentes e profissionais de Entidades de Previdência, representam , de forma indelegável, o legítimo interesse dos participantes (aposentadoria segura), e devem conhecer, analisar e prevenir não só os riscos de mercado e operacionais, mas também os eventuais conflitos de interesse, estes últimos com elevado potencial de riscos financeiros, jurídicos e de imagem.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chemeClr val="tx1"/>
                </a:solidFill>
              </a:rPr>
              <a:t>Pontos de atenção:  concentração em operações com ativos ilíquidos, preço de realização das operações fora das referências do mercado para aquele prazo e emissor (não basta ser superior à meta), operações com </a:t>
            </a:r>
            <a:r>
              <a:rPr lang="pt-BR" sz="1200" dirty="0" err="1">
                <a:solidFill>
                  <a:schemeClr val="tx1"/>
                </a:solidFill>
              </a:rPr>
              <a:t>CCBs</a:t>
            </a:r>
            <a:r>
              <a:rPr lang="pt-BR" sz="1200" dirty="0">
                <a:solidFill>
                  <a:schemeClr val="tx1"/>
                </a:solidFill>
              </a:rPr>
              <a:t>, operações realizadas fora dos ambientes eletrônicos de negociação, preço de contabilização dos papéis no fundo  (curva ou mercado), falta de conhecimento sobre a composição da carteira do fundo, falta de entendimento da tese pela qual o gestor produz os resultados do fundo (fatores de risco), consultor não independente (gratuidade não existe!), influência excessiva de um consultor, gestor , distribuidor ou agente autônomo nas operações realizadas, estrutura interna de gestão sem conhecimento técnico ou mal remunerada, existência de situações de conflitos de interesse elencadas nesta apresentação.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solidFill>
                  <a:schemeClr val="tx1"/>
                </a:solidFill>
              </a:rPr>
              <a:t>Importante</a:t>
            </a:r>
            <a:r>
              <a:rPr lang="pt-BR" sz="1200" dirty="0">
                <a:solidFill>
                  <a:schemeClr val="tx1"/>
                </a:solidFill>
              </a:rPr>
              <a:t>: seleção de fundo só com base na credibilidade do administrador não é suficiente. Necessidade de avaliação do gestor, regulamento, política e tese de investimentos, etc. </a:t>
            </a:r>
          </a:p>
        </p:txBody>
      </p:sp>
      <p:sp>
        <p:nvSpPr>
          <p:cNvPr id="70" name="Seta para cima 69"/>
          <p:cNvSpPr/>
          <p:nvPr/>
        </p:nvSpPr>
        <p:spPr>
          <a:xfrm rot="8535226">
            <a:off x="7408863" y="1312863"/>
            <a:ext cx="3175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A Solução está na Governança dos RPPS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Relacionamento com o Mercado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5" name="CaixaDeTexto 2"/>
          <p:cNvSpPr txBox="1">
            <a:spLocks noChangeArrowheads="1"/>
          </p:cNvSpPr>
          <p:nvPr/>
        </p:nvSpPr>
        <p:spPr bwMode="auto">
          <a:xfrm>
            <a:off x="2339975" y="981075"/>
            <a:ext cx="62642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Riscos: todo produto financeiro tem algum risco. Se você ainda não identificou o risco, analise um pouco mais, pois o pior risco é aquele que não se conhece...Se você identificou o risco, e deseja assumi-lo para produzir uma rentabilidade maior no longo prazo, registre adequadamente a decisão, os riscos assumidos e o contexto da decisão. 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O mercado financeiro é movido por interesses. Identificar os interesses e eventuais conflitos é essencial para gerir os riscos de investimentos;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Abordagem comercial: </a:t>
            </a:r>
            <a:r>
              <a:rPr lang="pt-BR" sz="1400" b="1" u="sng">
                <a:latin typeface="Helvetica" panose="020B0604020202020204" pitchFamily="34" charset="0"/>
                <a:cs typeface="Helvetica" panose="020B0604020202020204" pitchFamily="34" charset="0"/>
              </a:rPr>
              <a:t>quanto pior o produto, mais agressiva a abordagem comercial. </a:t>
            </a: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Não seja mero comprador dos produtos que te vendem. Adote postura proativa, procure aquilo que é necessário para sua carteira... </a:t>
            </a:r>
          </a:p>
          <a:p>
            <a:endParaRPr lang="pt-BR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Postura Proativa: Mais independente e técnica</a:t>
            </a:r>
          </a:p>
          <a:p>
            <a:pPr lvl="1">
              <a:buFontTx/>
              <a:buAutoNum type="arabicParenR"/>
            </a:pP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Define-se o que é necessário para melhorar a eficiência de carteira (segmento, tipo de produto, tipo de risco desejado, etc)</a:t>
            </a:r>
          </a:p>
          <a:p>
            <a:pPr lvl="1">
              <a:buFontTx/>
              <a:buAutoNum type="arabicParenR"/>
            </a:pP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Prospecta-se, no mercado, o melhor produto</a:t>
            </a:r>
          </a:p>
          <a:p>
            <a:pPr lvl="2">
              <a:buFontTx/>
              <a:buAutoNum type="arabicParenR"/>
            </a:pP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Internamente (com apoio de base de dados, sw e metodologia)</a:t>
            </a:r>
          </a:p>
          <a:p>
            <a:pPr lvl="2">
              <a:buFontTx/>
              <a:buAutoNum type="arabicParenR"/>
            </a:pPr>
            <a:r>
              <a:rPr lang="pt-BR" sz="1400">
                <a:latin typeface="Helvetica" panose="020B0604020202020204" pitchFamily="34" charset="0"/>
                <a:cs typeface="Helvetica" panose="020B0604020202020204" pitchFamily="34" charset="0"/>
              </a:rPr>
              <a:t>Com ajuda externa: com apoio de consultoria (independente?)</a:t>
            </a:r>
            <a:endParaRPr lang="en-US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5536" y="2852936"/>
            <a:ext cx="142978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7544" y="908720"/>
            <a:ext cx="127793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1" descr="dilbert - pagar para treinament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484313"/>
            <a:ext cx="87995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3528" y="4217020"/>
            <a:ext cx="856895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EM ESTRUTURAS DE GOVERNANÇA, assim como em GOVERNOS, há formas boas e ruins: </a:t>
            </a: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pt-BR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BOAS: predomina a honra, a moderação, a virtude, o interesse geral, o bem comum, o benefício de todos. </a:t>
            </a: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pt-BR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RUINS: predominam os </a:t>
            </a:r>
            <a:r>
              <a:rPr lang="pt-BR" u="sng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interesses</a:t>
            </a:r>
            <a:r>
              <a:rPr lang="pt-BR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e as </a:t>
            </a:r>
            <a:r>
              <a:rPr lang="pt-BR" u="sng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vantagens pessoais</a:t>
            </a:r>
            <a:r>
              <a:rPr lang="pt-BR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a </a:t>
            </a:r>
            <a:r>
              <a:rPr lang="pt-BR" u="sng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vaidade</a:t>
            </a:r>
            <a:r>
              <a:rPr lang="pt-BR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o </a:t>
            </a:r>
            <a:r>
              <a:rPr lang="pt-BR" u="sng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poder</a:t>
            </a:r>
            <a:r>
              <a:rPr lang="pt-BR" kern="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 – para descontrair...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4624388" y="1700213"/>
            <a:ext cx="2143125" cy="4872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37" tIns="43617" rIns="87237" bIns="43617" anchor="ctr"/>
          <a:lstStyle/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22238" y="1700213"/>
            <a:ext cx="2143125" cy="4872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37" tIns="43617" rIns="87237" bIns="43617" anchor="ctr"/>
          <a:lstStyle/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3" name="Diagrama 2"/>
          <p:cNvGraphicFramePr/>
          <p:nvPr/>
        </p:nvGraphicFramePr>
        <p:xfrm>
          <a:off x="214283" y="2520521"/>
          <a:ext cx="871543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1" name="CaixaDeTexto 3"/>
          <p:cNvSpPr txBox="1">
            <a:spLocks noChangeArrowheads="1"/>
          </p:cNvSpPr>
          <p:nvPr/>
        </p:nvSpPr>
        <p:spPr bwMode="auto">
          <a:xfrm>
            <a:off x="142875" y="5284788"/>
            <a:ext cx="21431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29" tIns="43617" rIns="87229" bIns="43617">
            <a:spAutoFit/>
          </a:bodyPr>
          <a:lstStyle/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t-BR" sz="1200" b="1" dirty="0">
                <a:latin typeface="+mn-lt"/>
                <a:cs typeface="+mn-cs"/>
              </a:rPr>
              <a:t> Estudos estatísticos de longo prazo definem necessidade de fluxo de caixa para pagar benefícios</a:t>
            </a: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t-BR" sz="1200" b="1" dirty="0">
                <a:latin typeface="+mn-lt"/>
                <a:cs typeface="+mn-cs"/>
              </a:rPr>
              <a:t>Otimização ALM </a:t>
            </a:r>
            <a:r>
              <a:rPr lang="pt-BR" sz="1200" b="1" dirty="0">
                <a:latin typeface="+mn-lt"/>
                <a:cs typeface="+mn-cs"/>
                <a:sym typeface="Wingdings" pitchFamily="2" charset="2"/>
              </a:rPr>
              <a:t> busca reduzir risco de déficit</a:t>
            </a:r>
            <a:endParaRPr lang="pt-BR" sz="1200" b="1" dirty="0">
              <a:latin typeface="+mn-lt"/>
              <a:cs typeface="+mn-cs"/>
            </a:endParaRPr>
          </a:p>
        </p:txBody>
      </p:sp>
      <p:sp>
        <p:nvSpPr>
          <p:cNvPr id="12292" name="CaixaDeTexto 4"/>
          <p:cNvSpPr txBox="1">
            <a:spLocks noChangeArrowheads="1"/>
          </p:cNvSpPr>
          <p:nvPr/>
        </p:nvSpPr>
        <p:spPr bwMode="auto">
          <a:xfrm>
            <a:off x="2428875" y="5284788"/>
            <a:ext cx="2071688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29" tIns="43617" rIns="87229" bIns="43617">
            <a:spAutoFit/>
          </a:bodyPr>
          <a:lstStyle/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t-BR" sz="1200" b="1" dirty="0">
                <a:latin typeface="+mn-lt"/>
                <a:cs typeface="+mn-cs"/>
              </a:rPr>
              <a:t> Com base nos resultados do ALM, definem-se os percentuais de alocação (ótimo, mínimo, máximo)</a:t>
            </a: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t-BR" sz="1200" b="1" dirty="0">
                <a:latin typeface="+mn-lt"/>
                <a:cs typeface="+mn-cs"/>
              </a:rPr>
              <a:t> Alguns investimentos exigem recomendação do CI ou aprovação do CD</a:t>
            </a:r>
          </a:p>
        </p:txBody>
      </p:sp>
      <p:sp>
        <p:nvSpPr>
          <p:cNvPr id="12293" name="CaixaDeTexto 5"/>
          <p:cNvSpPr txBox="1">
            <a:spLocks noChangeArrowheads="1"/>
          </p:cNvSpPr>
          <p:nvPr/>
        </p:nvSpPr>
        <p:spPr bwMode="auto">
          <a:xfrm>
            <a:off x="4572000" y="5308600"/>
            <a:ext cx="2286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29" tIns="43617" rIns="87229" bIns="43617">
            <a:spAutoFit/>
          </a:bodyPr>
          <a:lstStyle/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t-BR" sz="1200" b="1" dirty="0">
                <a:latin typeface="+mn-lt"/>
                <a:cs typeface="+mn-cs"/>
              </a:rPr>
              <a:t> Diretoria decide alocação, seleção e gestão dos investimentos , conforme proposta da gerencia financeira, dentro dos limites fixados e de acordo com procedimentos formais estabelecidos</a:t>
            </a:r>
          </a:p>
        </p:txBody>
      </p:sp>
      <p:sp>
        <p:nvSpPr>
          <p:cNvPr id="51208" name="CaixaDeTexto 6"/>
          <p:cNvSpPr txBox="1">
            <a:spLocks noChangeArrowheads="1"/>
          </p:cNvSpPr>
          <p:nvPr/>
        </p:nvSpPr>
        <p:spPr bwMode="auto">
          <a:xfrm>
            <a:off x="142875" y="1735138"/>
            <a:ext cx="21431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29" tIns="43617" rIns="87229" bIns="436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500" b="1">
                <a:solidFill>
                  <a:srgbClr val="984807"/>
                </a:solidFill>
                <a:latin typeface="Calibri" panose="020F0502020204030204" pitchFamily="34" charset="0"/>
              </a:rPr>
              <a:t>Estudos Técnicos ALM</a:t>
            </a:r>
          </a:p>
          <a:p>
            <a:pPr algn="ctr" eaLnBrk="1" hangingPunct="1"/>
            <a:endParaRPr lang="pt-BR" sz="1300">
              <a:latin typeface="Calibri" panose="020F0502020204030204" pitchFamily="34" charset="0"/>
            </a:endParaRPr>
          </a:p>
          <a:p>
            <a:pPr algn="ctr" eaLnBrk="1" hangingPunct="1"/>
            <a:endParaRPr lang="pt-BR" sz="1300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sz="1300" b="1">
                <a:latin typeface="Calibri" panose="020F0502020204030204" pitchFamily="34" charset="0"/>
              </a:rPr>
              <a:t>Consultoria especializada, atuária, técnicos de investimentos</a:t>
            </a:r>
          </a:p>
        </p:txBody>
      </p:sp>
      <p:sp>
        <p:nvSpPr>
          <p:cNvPr id="12295" name="CaixaDeTexto 7"/>
          <p:cNvSpPr txBox="1">
            <a:spLocks noChangeArrowheads="1"/>
          </p:cNvSpPr>
          <p:nvPr/>
        </p:nvSpPr>
        <p:spPr bwMode="auto">
          <a:xfrm>
            <a:off x="2286000" y="1735138"/>
            <a:ext cx="23574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29" tIns="43617" rIns="87229" bIns="43617">
            <a:spAutoFit/>
          </a:bodyPr>
          <a:lstStyle/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Política de Investimentos </a:t>
            </a: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00" dirty="0">
              <a:latin typeface="+mn-lt"/>
              <a:cs typeface="+mn-cs"/>
            </a:endParaRP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00" dirty="0">
              <a:latin typeface="+mn-lt"/>
              <a:cs typeface="+mn-cs"/>
            </a:endParaRPr>
          </a:p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latin typeface="+mn-lt"/>
                <a:cs typeface="+mn-cs"/>
              </a:rPr>
              <a:t>Comitê de Investimentos/ Conselho Deliberativo</a:t>
            </a:r>
          </a:p>
        </p:txBody>
      </p:sp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4643438" y="1735138"/>
            <a:ext cx="214312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29" tIns="43617" rIns="87229" bIns="43617">
            <a:spAutoFit/>
          </a:bodyPr>
          <a:lstStyle/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Decisão Investimento </a:t>
            </a: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00" dirty="0">
              <a:latin typeface="+mn-lt"/>
              <a:cs typeface="+mn-cs"/>
            </a:endParaRP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00" dirty="0">
              <a:latin typeface="+mn-lt"/>
              <a:cs typeface="+mn-cs"/>
            </a:endParaRPr>
          </a:p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latin typeface="+mn-lt"/>
                <a:cs typeface="+mn-cs"/>
              </a:rPr>
              <a:t>Diretoria Executiva, gerência financeira </a:t>
            </a:r>
          </a:p>
        </p:txBody>
      </p:sp>
      <p:sp>
        <p:nvSpPr>
          <p:cNvPr id="12297" name="CaixaDeTexto 9"/>
          <p:cNvSpPr txBox="1">
            <a:spLocks noChangeArrowheads="1"/>
          </p:cNvSpPr>
          <p:nvPr/>
        </p:nvSpPr>
        <p:spPr bwMode="auto">
          <a:xfrm>
            <a:off x="6786563" y="1735138"/>
            <a:ext cx="2357437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29" tIns="43617" rIns="87229" bIns="43617">
            <a:spAutoFit/>
          </a:bodyPr>
          <a:lstStyle/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Verificação de Aderência</a:t>
            </a:r>
          </a:p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00" b="1" dirty="0">
              <a:latin typeface="+mn-lt"/>
              <a:cs typeface="+mn-cs"/>
            </a:endParaRPr>
          </a:p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latin typeface="+mn-lt"/>
                <a:cs typeface="+mn-cs"/>
              </a:rPr>
              <a:t>Conselho Fiscal</a:t>
            </a:r>
          </a:p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latin typeface="+mn-lt"/>
                <a:cs typeface="+mn-cs"/>
              </a:rPr>
              <a:t>PREVIC</a:t>
            </a:r>
          </a:p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latin typeface="+mn-lt"/>
                <a:cs typeface="+mn-cs"/>
              </a:rPr>
              <a:t>Auditoria ITAIPU</a:t>
            </a:r>
          </a:p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latin typeface="+mn-lt"/>
                <a:cs typeface="+mn-cs"/>
              </a:rPr>
              <a:t>Auditoria ISO 9000</a:t>
            </a:r>
          </a:p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dirty="0">
                <a:latin typeface="+mn-lt"/>
                <a:cs typeface="+mn-cs"/>
              </a:rPr>
              <a:t>Auditoria Externa Balanço</a:t>
            </a:r>
          </a:p>
        </p:txBody>
      </p:sp>
      <p:sp>
        <p:nvSpPr>
          <p:cNvPr id="12298" name="CaixaDeTexto 10"/>
          <p:cNvSpPr txBox="1">
            <a:spLocks noChangeArrowheads="1"/>
          </p:cNvSpPr>
          <p:nvPr/>
        </p:nvSpPr>
        <p:spPr bwMode="auto">
          <a:xfrm>
            <a:off x="7000875" y="5267325"/>
            <a:ext cx="19288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29" tIns="43617" rIns="87229" bIns="43617">
            <a:spAutoFit/>
          </a:bodyPr>
          <a:lstStyle/>
          <a:p>
            <a:pPr defTabSz="91394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t-BR" sz="1200" b="1" dirty="0">
                <a:latin typeface="+mn-lt"/>
                <a:cs typeface="+mn-cs"/>
              </a:rPr>
              <a:t> Verificação da conformidade da gestão em relação a legislação, Política de Investimentos, normas e critérios estabelecidos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75856" y="620713"/>
            <a:ext cx="2664148" cy="503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37" tIns="43617" rIns="87237" bIns="43617" anchor="ctr"/>
          <a:lstStyle/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</a:rPr>
              <a:t>Acompanhamento dos resultados pela Diretoria de ITAIPU </a:t>
            </a:r>
          </a:p>
        </p:txBody>
      </p:sp>
      <p:sp>
        <p:nvSpPr>
          <p:cNvPr id="15" name="Seta para cima 14"/>
          <p:cNvSpPr/>
          <p:nvPr/>
        </p:nvSpPr>
        <p:spPr>
          <a:xfrm>
            <a:off x="3491880" y="1230883"/>
            <a:ext cx="2088977" cy="397917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37" tIns="43617" rIns="87237" bIns="43617" anchor="ctr"/>
          <a:lstStyle/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Fundação Itaipu – Modelo de Gestão de Investimentos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de cantos arredondados 41"/>
          <p:cNvSpPr/>
          <p:nvPr/>
        </p:nvSpPr>
        <p:spPr>
          <a:xfrm>
            <a:off x="1476375" y="1125538"/>
            <a:ext cx="6191250" cy="179863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Conector reto 29"/>
          <p:cNvCxnSpPr>
            <a:stCxn id="20" idx="2"/>
            <a:endCxn id="28" idx="0"/>
          </p:cNvCxnSpPr>
          <p:nvPr/>
        </p:nvCxnSpPr>
        <p:spPr>
          <a:xfrm>
            <a:off x="4535488" y="2133600"/>
            <a:ext cx="0" cy="3743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Fundação Itaipu – Governança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779838" y="1412875"/>
            <a:ext cx="1512887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Conselho Deliberativo</a:t>
            </a:r>
            <a:endParaRPr lang="en-US" sz="1200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867400" y="2133600"/>
            <a:ext cx="1512888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Comitê de Investimentos</a:t>
            </a:r>
            <a:endParaRPr lang="en-US" sz="1200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763713" y="2133600"/>
            <a:ext cx="1512887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Conselho Fiscal</a:t>
            </a:r>
            <a:endParaRPr lang="en-US" sz="12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779838" y="3213100"/>
            <a:ext cx="1512887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Diretoria Executiva</a:t>
            </a:r>
            <a:endParaRPr lang="en-US" sz="1200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779838" y="4365625"/>
            <a:ext cx="1512887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Diretor Superintendente</a:t>
            </a:r>
            <a:endParaRPr lang="en-US" sz="1200" dirty="0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1692275" y="5445125"/>
            <a:ext cx="15113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Diretor de Seguridade</a:t>
            </a:r>
            <a:endParaRPr lang="en-US" sz="1200" dirty="0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867400" y="5445125"/>
            <a:ext cx="151288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Diretor de </a:t>
            </a:r>
            <a:r>
              <a:rPr lang="pt-BR" sz="1200" dirty="0" err="1"/>
              <a:t>Adm</a:t>
            </a:r>
            <a:r>
              <a:rPr lang="pt-BR" sz="1200" dirty="0"/>
              <a:t>. E Processos</a:t>
            </a:r>
            <a:endParaRPr lang="en-US" sz="1200" dirty="0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3779838" y="5876925"/>
            <a:ext cx="1512887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Gerente Financeiro</a:t>
            </a:r>
            <a:endParaRPr lang="en-US" sz="1200" dirty="0"/>
          </a:p>
        </p:txBody>
      </p:sp>
      <p:cxnSp>
        <p:nvCxnSpPr>
          <p:cNvPr id="32" name="Conector reto 31"/>
          <p:cNvCxnSpPr>
            <a:stCxn id="22" idx="3"/>
            <a:endCxn id="21" idx="1"/>
          </p:cNvCxnSpPr>
          <p:nvPr/>
        </p:nvCxnSpPr>
        <p:spPr>
          <a:xfrm>
            <a:off x="3276600" y="2492375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stCxn id="24" idx="1"/>
            <a:endCxn id="26" idx="0"/>
          </p:cNvCxnSpPr>
          <p:nvPr/>
        </p:nvCxnSpPr>
        <p:spPr>
          <a:xfrm flipH="1">
            <a:off x="2447925" y="4724400"/>
            <a:ext cx="1331913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24" idx="3"/>
            <a:endCxn id="27" idx="0"/>
          </p:cNvCxnSpPr>
          <p:nvPr/>
        </p:nvCxnSpPr>
        <p:spPr>
          <a:xfrm>
            <a:off x="5292725" y="4724400"/>
            <a:ext cx="1331913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0" name="CaixaDeTexto 42"/>
          <p:cNvSpPr txBox="1">
            <a:spLocks noChangeArrowheads="1"/>
          </p:cNvSpPr>
          <p:nvPr/>
        </p:nvSpPr>
        <p:spPr bwMode="auto">
          <a:xfrm>
            <a:off x="5229225" y="11049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400"/>
              <a:t>Estrutura colegiada paritária</a:t>
            </a:r>
          </a:p>
          <a:p>
            <a:r>
              <a:rPr lang="pt-BR" sz="1400"/>
              <a:t>Patrocinador + Participantes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tângulo 18"/>
          <p:cNvSpPr>
            <a:spLocks noChangeArrowheads="1"/>
          </p:cNvSpPr>
          <p:nvPr/>
        </p:nvSpPr>
        <p:spPr bwMode="auto">
          <a:xfrm rot="-5400000">
            <a:off x="49213" y="3568700"/>
            <a:ext cx="4022725" cy="841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b="1">
                <a:latin typeface="Calibri" panose="020F0502020204030204" pitchFamily="34" charset="0"/>
              </a:rPr>
              <a:t>Complexidade do 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b="1">
                <a:latin typeface="Calibri" panose="020F0502020204030204" pitchFamily="34" charset="0"/>
              </a:rPr>
              <a:t>Produto / Estratégia </a:t>
            </a:r>
          </a:p>
        </p:txBody>
      </p:sp>
      <p:sp>
        <p:nvSpPr>
          <p:cNvPr id="53251" name="Freeform 21"/>
          <p:cNvSpPr>
            <a:spLocks/>
          </p:cNvSpPr>
          <p:nvPr/>
        </p:nvSpPr>
        <p:spPr bwMode="auto">
          <a:xfrm>
            <a:off x="2570163" y="1968500"/>
            <a:ext cx="4624387" cy="4038600"/>
          </a:xfrm>
          <a:custGeom>
            <a:avLst/>
            <a:gdLst>
              <a:gd name="T0" fmla="*/ 0 w 2160"/>
              <a:gd name="T1" fmla="*/ 0 h 1776"/>
              <a:gd name="T2" fmla="*/ 2147483647 w 2160"/>
              <a:gd name="T3" fmla="*/ 0 h 1776"/>
              <a:gd name="T4" fmla="*/ 0 w 2160"/>
              <a:gd name="T5" fmla="*/ 2147483647 h 1776"/>
              <a:gd name="T6" fmla="*/ 0 w 2160"/>
              <a:gd name="T7" fmla="*/ 0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2160"/>
              <a:gd name="T13" fmla="*/ 0 h 1776"/>
              <a:gd name="T14" fmla="*/ 2160 w 2160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" h="1776">
                <a:moveTo>
                  <a:pt x="0" y="0"/>
                </a:moveTo>
                <a:lnTo>
                  <a:pt x="2160" y="0"/>
                </a:lnTo>
                <a:lnTo>
                  <a:pt x="0" y="177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3252" name="Freeform 22"/>
          <p:cNvSpPr>
            <a:spLocks/>
          </p:cNvSpPr>
          <p:nvPr/>
        </p:nvSpPr>
        <p:spPr bwMode="auto">
          <a:xfrm flipH="1" flipV="1">
            <a:off x="3765550" y="2120900"/>
            <a:ext cx="3643313" cy="3876675"/>
          </a:xfrm>
          <a:custGeom>
            <a:avLst/>
            <a:gdLst>
              <a:gd name="T0" fmla="*/ 0 w 2160"/>
              <a:gd name="T1" fmla="*/ 0 h 1776"/>
              <a:gd name="T2" fmla="*/ 2147483647 w 2160"/>
              <a:gd name="T3" fmla="*/ 0 h 1776"/>
              <a:gd name="T4" fmla="*/ 0 w 2160"/>
              <a:gd name="T5" fmla="*/ 2147483647 h 1776"/>
              <a:gd name="T6" fmla="*/ 0 w 2160"/>
              <a:gd name="T7" fmla="*/ 0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2160"/>
              <a:gd name="T13" fmla="*/ 0 h 1776"/>
              <a:gd name="T14" fmla="*/ 2160 w 2160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" h="1776">
                <a:moveTo>
                  <a:pt x="0" y="0"/>
                </a:moveTo>
                <a:lnTo>
                  <a:pt x="2160" y="0"/>
                </a:lnTo>
                <a:lnTo>
                  <a:pt x="0" y="1776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3253" name="Text Box 24"/>
          <p:cNvSpPr txBox="1">
            <a:spLocks noChangeArrowheads="1"/>
          </p:cNvSpPr>
          <p:nvPr/>
        </p:nvSpPr>
        <p:spPr bwMode="auto">
          <a:xfrm>
            <a:off x="6408738" y="3497263"/>
            <a:ext cx="112236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b="1">
                <a:latin typeface="Calibri" panose="020F0502020204030204" pitchFamily="34" charset="0"/>
              </a:rPr>
              <a:t>Gestão 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b="1">
                <a:latin typeface="Calibri" panose="020F0502020204030204" pitchFamily="34" charset="0"/>
              </a:rPr>
              <a:t>Interna, 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b="1">
                <a:latin typeface="Calibri" panose="020F0502020204030204" pitchFamily="34" charset="0"/>
              </a:rPr>
              <a:t>Carteira 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b="1">
                <a:latin typeface="Calibri" panose="020F0502020204030204" pitchFamily="34" charset="0"/>
              </a:rPr>
              <a:t>própria</a:t>
            </a:r>
          </a:p>
        </p:txBody>
      </p:sp>
      <p:sp>
        <p:nvSpPr>
          <p:cNvPr id="53254" name="Line 26"/>
          <p:cNvSpPr>
            <a:spLocks noChangeShapeType="1"/>
          </p:cNvSpPr>
          <p:nvPr/>
        </p:nvSpPr>
        <p:spPr bwMode="auto">
          <a:xfrm>
            <a:off x="2646363" y="5930900"/>
            <a:ext cx="9144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3255" name="Freeform 27"/>
          <p:cNvSpPr>
            <a:spLocks/>
          </p:cNvSpPr>
          <p:nvPr/>
        </p:nvSpPr>
        <p:spPr bwMode="auto">
          <a:xfrm>
            <a:off x="2570163" y="1968500"/>
            <a:ext cx="4410075" cy="4029075"/>
          </a:xfrm>
          <a:custGeom>
            <a:avLst/>
            <a:gdLst>
              <a:gd name="T0" fmla="*/ 2147483647 w 2688"/>
              <a:gd name="T1" fmla="*/ 0 h 2496"/>
              <a:gd name="T2" fmla="*/ 2147483647 w 2688"/>
              <a:gd name="T3" fmla="*/ 2147483647 h 2496"/>
              <a:gd name="T4" fmla="*/ 0 w 2688"/>
              <a:gd name="T5" fmla="*/ 2147483647 h 2496"/>
              <a:gd name="T6" fmla="*/ 2147483647 w 2688"/>
              <a:gd name="T7" fmla="*/ 0 h 249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2496"/>
              <a:gd name="T14" fmla="*/ 2688 w 2688"/>
              <a:gd name="T15" fmla="*/ 2496 h 24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2496">
                <a:moveTo>
                  <a:pt x="2688" y="0"/>
                </a:moveTo>
                <a:lnTo>
                  <a:pt x="864" y="2496"/>
                </a:lnTo>
                <a:lnTo>
                  <a:pt x="0" y="2496"/>
                </a:lnTo>
                <a:lnTo>
                  <a:pt x="2688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3256" name="CaixaDeTexto 13"/>
          <p:cNvSpPr txBox="1">
            <a:spLocks noChangeArrowheads="1"/>
          </p:cNvSpPr>
          <p:nvPr/>
        </p:nvSpPr>
        <p:spPr bwMode="auto">
          <a:xfrm>
            <a:off x="3479800" y="1997075"/>
            <a:ext cx="177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sz="1600">
                <a:latin typeface="Calibri" panose="020F0502020204030204" pitchFamily="34" charset="0"/>
              </a:rPr>
              <a:t>Risco de Seleção</a:t>
            </a:r>
          </a:p>
        </p:txBody>
      </p:sp>
      <p:sp>
        <p:nvSpPr>
          <p:cNvPr id="53257" name="CaixaDeTexto 14"/>
          <p:cNvSpPr txBox="1">
            <a:spLocks noChangeArrowheads="1"/>
          </p:cNvSpPr>
          <p:nvPr/>
        </p:nvSpPr>
        <p:spPr bwMode="auto">
          <a:xfrm>
            <a:off x="6003925" y="4919663"/>
            <a:ext cx="14049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sz="1600">
                <a:latin typeface="Calibri" panose="020F0502020204030204" pitchFamily="34" charset="0"/>
              </a:rPr>
              <a:t>Risco 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sz="1600">
                <a:latin typeface="Calibri" panose="020F0502020204030204" pitchFamily="34" charset="0"/>
              </a:rPr>
              <a:t>Operacional,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sz="1600">
                <a:latin typeface="Calibri" panose="020F0502020204030204" pitchFamily="34" charset="0"/>
              </a:rPr>
              <a:t>Legal,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sz="1600">
                <a:latin typeface="Calibri" panose="020F0502020204030204" pitchFamily="34" charset="0"/>
              </a:rPr>
              <a:t>Controle.</a:t>
            </a:r>
          </a:p>
        </p:txBody>
      </p:sp>
      <p:sp>
        <p:nvSpPr>
          <p:cNvPr id="53258" name="Espaço Reservado para Número de Slide 2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fld id="{777EC816-304B-4D1B-A006-7674DDF4B82E}" type="slidenum">
              <a:rPr lang="pt-BR" sz="800">
                <a:solidFill>
                  <a:srgbClr val="162C5D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20000"/>
                </a:spcBef>
                <a:buFont typeface="Wingdings" panose="05000000000000000000" pitchFamily="2" charset="2"/>
                <a:buNone/>
              </a:pPr>
              <a:t>49</a:t>
            </a:fld>
            <a:endParaRPr lang="pt-BR" sz="800">
              <a:solidFill>
                <a:srgbClr val="162C5D"/>
              </a:solidFill>
              <a:latin typeface="Calibri" panose="020F0502020204030204" pitchFamily="34" charset="0"/>
            </a:endParaRPr>
          </a:p>
        </p:txBody>
      </p:sp>
      <p:sp>
        <p:nvSpPr>
          <p:cNvPr id="53259" name="Text Box 23"/>
          <p:cNvSpPr txBox="1">
            <a:spLocks noChangeArrowheads="1"/>
          </p:cNvSpPr>
          <p:nvPr/>
        </p:nvSpPr>
        <p:spPr bwMode="auto">
          <a:xfrm>
            <a:off x="2762250" y="2851150"/>
            <a:ext cx="24288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b="1">
                <a:latin typeface="Calibri" panose="020F0502020204030204" pitchFamily="34" charset="0"/>
              </a:rPr>
              <a:t>Gestão Terceirizada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b="1">
                <a:latin typeface="Calibri" panose="020F0502020204030204" pitchFamily="34" charset="0"/>
              </a:rPr>
              <a:t>Fundos mútuos 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b="1">
                <a:latin typeface="Calibri" panose="020F0502020204030204" pitchFamily="34" charset="0"/>
              </a:rPr>
              <a:t>Especializados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>
                <a:latin typeface="Calibri" panose="020F0502020204030204" pitchFamily="34" charset="0"/>
              </a:rPr>
              <a:t>(abertos ou fechados)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pt-BR" b="1">
              <a:latin typeface="Calibri" panose="020F0502020204030204" pitchFamily="34" charset="0"/>
            </a:endParaRPr>
          </a:p>
        </p:txBody>
      </p:sp>
      <p:sp>
        <p:nvSpPr>
          <p:cNvPr id="53260" name="CaixaDeTexto 17"/>
          <p:cNvSpPr txBox="1">
            <a:spLocks noChangeArrowheads="1"/>
          </p:cNvSpPr>
          <p:nvPr/>
        </p:nvSpPr>
        <p:spPr bwMode="auto">
          <a:xfrm>
            <a:off x="7504113" y="6197600"/>
            <a:ext cx="965200" cy="276225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>
                <a:solidFill>
                  <a:schemeClr val="bg1"/>
                </a:solidFill>
                <a:latin typeface="Calibri" panose="020F0502020204030204" pitchFamily="34" charset="0"/>
              </a:rPr>
              <a:t>+ EXPERTISE</a:t>
            </a:r>
          </a:p>
        </p:txBody>
      </p:sp>
      <p:sp>
        <p:nvSpPr>
          <p:cNvPr id="53261" name="CaixaDeTexto 18"/>
          <p:cNvSpPr txBox="1">
            <a:spLocks noChangeArrowheads="1"/>
          </p:cNvSpPr>
          <p:nvPr/>
        </p:nvSpPr>
        <p:spPr bwMode="auto">
          <a:xfrm>
            <a:off x="1671638" y="6197600"/>
            <a:ext cx="935037" cy="276225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>
                <a:solidFill>
                  <a:schemeClr val="bg1"/>
                </a:solidFill>
                <a:latin typeface="Calibri" panose="020F0502020204030204" pitchFamily="34" charset="0"/>
              </a:rPr>
              <a:t>- EXPERTISE</a:t>
            </a:r>
          </a:p>
        </p:txBody>
      </p:sp>
      <p:sp>
        <p:nvSpPr>
          <p:cNvPr id="53262" name="CaixaDeTexto 19"/>
          <p:cNvSpPr txBox="1">
            <a:spLocks noChangeArrowheads="1"/>
          </p:cNvSpPr>
          <p:nvPr/>
        </p:nvSpPr>
        <p:spPr bwMode="auto">
          <a:xfrm>
            <a:off x="795338" y="5711825"/>
            <a:ext cx="766762" cy="2762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>
                <a:latin typeface="Calibri" panose="020F0502020204030204" pitchFamily="34" charset="0"/>
              </a:rPr>
              <a:t>- RISCO</a:t>
            </a:r>
          </a:p>
        </p:txBody>
      </p:sp>
      <p:sp>
        <p:nvSpPr>
          <p:cNvPr id="53263" name="CaixaDeTexto 20"/>
          <p:cNvSpPr txBox="1">
            <a:spLocks noChangeArrowheads="1"/>
          </p:cNvSpPr>
          <p:nvPr/>
        </p:nvSpPr>
        <p:spPr bwMode="auto">
          <a:xfrm>
            <a:off x="765175" y="1997075"/>
            <a:ext cx="806450" cy="2778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1">
                <a:latin typeface="Calibri" panose="020F0502020204030204" pitchFamily="34" charset="0"/>
              </a:rPr>
              <a:t>+ RISCO</a:t>
            </a:r>
          </a:p>
        </p:txBody>
      </p:sp>
      <p:sp>
        <p:nvSpPr>
          <p:cNvPr id="24" name="Retângulo 23"/>
          <p:cNvSpPr/>
          <p:nvPr/>
        </p:nvSpPr>
        <p:spPr>
          <a:xfrm rot="18270695">
            <a:off x="3023394" y="3720307"/>
            <a:ext cx="5367337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3265" name="Retângulo 17"/>
          <p:cNvSpPr>
            <a:spLocks noChangeArrowheads="1"/>
          </p:cNvSpPr>
          <p:nvPr/>
        </p:nvSpPr>
        <p:spPr bwMode="auto">
          <a:xfrm>
            <a:off x="2559050" y="6072188"/>
            <a:ext cx="4870450" cy="5572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b="1">
                <a:latin typeface="Calibri" panose="020F0502020204030204" pitchFamily="34" charset="0"/>
              </a:rPr>
              <a:t>Expertise interno 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sz="1400" b="1">
                <a:latin typeface="Calibri" panose="020F0502020204030204" pitchFamily="34" charset="0"/>
              </a:rPr>
              <a:t>(Equipe, Processos, Controles)</a:t>
            </a:r>
          </a:p>
        </p:txBody>
      </p:sp>
      <p:sp>
        <p:nvSpPr>
          <p:cNvPr id="53266" name="CaixaDeTexto 24"/>
          <p:cNvSpPr txBox="1">
            <a:spLocks noChangeArrowheads="1"/>
          </p:cNvSpPr>
          <p:nvPr/>
        </p:nvSpPr>
        <p:spPr bwMode="auto">
          <a:xfrm rot="-3300000">
            <a:off x="3653631" y="3856832"/>
            <a:ext cx="4194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sz="1600" b="1">
                <a:solidFill>
                  <a:schemeClr val="tx2"/>
                </a:solidFill>
                <a:latin typeface="Calibri" panose="020F0502020204030204" pitchFamily="34" charset="0"/>
              </a:rPr>
              <a:t>Fundos Exclusivos (Risco gestor + legal)</a:t>
            </a:r>
          </a:p>
        </p:txBody>
      </p:sp>
      <p:sp>
        <p:nvSpPr>
          <p:cNvPr id="53267" name="CaixaDeTexto 30"/>
          <p:cNvSpPr txBox="1">
            <a:spLocks noChangeArrowheads="1"/>
          </p:cNvSpPr>
          <p:nvPr/>
        </p:nvSpPr>
        <p:spPr bwMode="auto">
          <a:xfrm>
            <a:off x="0" y="1179513"/>
            <a:ext cx="9144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sz="1600">
                <a:solidFill>
                  <a:srgbClr val="003757"/>
                </a:solidFill>
                <a:latin typeface="Calibri" panose="020F0502020204030204" pitchFamily="34" charset="0"/>
              </a:rPr>
              <a:t>Melhor modelo de gestão de ativos varia para cada entidade e depende de diferentes fatores: porte, escala, expertise interno, risco do produto/estratégia, etc. 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sz="1600">
                <a:solidFill>
                  <a:srgbClr val="003757"/>
                </a:solidFill>
                <a:latin typeface="Calibri" panose="020F0502020204030204" pitchFamily="34" charset="0"/>
              </a:rPr>
              <a:t>Sugestão para </a:t>
            </a:r>
            <a:r>
              <a:rPr lang="pt-BR" sz="1600" u="sng">
                <a:solidFill>
                  <a:srgbClr val="003757"/>
                </a:solidFill>
                <a:latin typeface="Calibri" panose="020F0502020204030204" pitchFamily="34" charset="0"/>
              </a:rPr>
              <a:t>fundações de porte médio (com ganho de escala limitado)</a:t>
            </a:r>
            <a:r>
              <a:rPr lang="pt-BR" sz="1600">
                <a:solidFill>
                  <a:srgbClr val="003757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53268" name="Text Box 34"/>
          <p:cNvSpPr txBox="1">
            <a:spLocks noChangeArrowheads="1"/>
          </p:cNvSpPr>
          <p:nvPr/>
        </p:nvSpPr>
        <p:spPr bwMode="auto">
          <a:xfrm>
            <a:off x="20638" y="784225"/>
            <a:ext cx="212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003757"/>
                </a:solidFill>
                <a:latin typeface="Calibri" panose="020F0502020204030204" pitchFamily="34" charset="0"/>
              </a:rPr>
              <a:t>↑</a:t>
            </a:r>
            <a:r>
              <a:rPr lang="pt-BR" sz="1600" b="1">
                <a:solidFill>
                  <a:srgbClr val="003757"/>
                </a:solidFill>
                <a:latin typeface="Calibri" panose="020F0502020204030204" pitchFamily="34" charset="0"/>
              </a:rPr>
              <a:t> Riscos,  </a:t>
            </a:r>
            <a:r>
              <a:rPr lang="pt-BR" b="1">
                <a:solidFill>
                  <a:srgbClr val="003757"/>
                </a:solidFill>
                <a:latin typeface="Calibri" panose="020F0502020204030204" pitchFamily="34" charset="0"/>
              </a:rPr>
              <a:t>↑</a:t>
            </a:r>
            <a:r>
              <a:rPr lang="pt-BR" sz="1600" b="1">
                <a:solidFill>
                  <a:srgbClr val="003757"/>
                </a:solidFill>
                <a:latin typeface="Calibri" panose="020F0502020204030204" pitchFamily="34" charset="0"/>
              </a:rPr>
              <a:t> Custos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Fundação Itaipu – Modelo de Gestão de Investimentos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8313" y="1173163"/>
            <a:ext cx="83597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1400" b="1" i="1"/>
              <a:t>Matéria Folha de São Paulo, 4/ago/2013: Com um vazio do tamanho de Paris, Detroit negocia cortes. </a:t>
            </a:r>
          </a:p>
          <a:p>
            <a:pPr marL="0" lvl="1" indent="0" algn="just"/>
            <a:endParaRPr lang="pt-BR" sz="1400" i="1"/>
          </a:p>
          <a:p>
            <a:pPr algn="just"/>
            <a:r>
              <a:rPr lang="pt-BR" sz="1400" i="1"/>
              <a:t>“...</a:t>
            </a:r>
            <a:r>
              <a:rPr lang="pt-BR" sz="1400" i="1" u="sng"/>
              <a:t>Metade da dívida de cerca de US$ 20 bilhões é de obrigações com os aposentados, cujas pensões o interventor estadual que anunciou a concordata da prefeitura quer reduzir</a:t>
            </a:r>
            <a:r>
              <a:rPr lang="pt-BR" sz="1400" i="1"/>
              <a:t>. Atualmente, a prefeitura possui 9.000 funcionários, que teriam também benefícios cortados. </a:t>
            </a:r>
          </a:p>
          <a:p>
            <a:pPr algn="just"/>
            <a:r>
              <a:rPr lang="pt-BR" sz="1400" i="1"/>
              <a:t>Policiais e bombeiros aposentados recebem US$ 2,5 mil por mês (R$ 5.750), mas a média dos aposentados municipais é o equivalente a R$ 3.650 (pouco acima do limite de pobreza calculado nos EUA). O fim da cobertura de saúde é dada como certo...”</a:t>
            </a:r>
          </a:p>
        </p:txBody>
      </p:sp>
      <p:pic>
        <p:nvPicPr>
          <p:cNvPr id="921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33788"/>
            <a:ext cx="33670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633788"/>
            <a:ext cx="355123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44004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 em Entidades de Previdência </a:t>
            </a:r>
            <a:r>
              <a:rPr lang="pt-BR" b="1" cap="small" dirty="0" smtClean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– Visualizando os Riscos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1"/>
          <p:cNvSpPr txBox="1">
            <a:spLocks noChangeArrowheads="1"/>
          </p:cNvSpPr>
          <p:nvPr/>
        </p:nvSpPr>
        <p:spPr bwMode="auto">
          <a:xfrm>
            <a:off x="1403350" y="836613"/>
            <a:ext cx="648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/>
              <a:t>Rentabilidade obtida – dez/1998 a jun/2013</a:t>
            </a:r>
          </a:p>
        </p:txBody>
      </p:sp>
      <p:pic>
        <p:nvPicPr>
          <p:cNvPr id="5427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786687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Fundação Itaipu – Resultados Obtidos no Longo Prazo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3571875" y="1428750"/>
            <a:ext cx="2000250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45" tIns="43621" rIns="87245" bIns="43621" anchor="ctr"/>
          <a:lstStyle/>
          <a:p>
            <a:pPr algn="ctr" defTabSz="913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5299" name="CaixaDeTexto 17"/>
          <p:cNvSpPr txBox="1">
            <a:spLocks noChangeArrowheads="1"/>
          </p:cNvSpPr>
          <p:nvPr/>
        </p:nvSpPr>
        <p:spPr bwMode="auto">
          <a:xfrm>
            <a:off x="0" y="81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45" tIns="43621" rIns="87245" bIns="4362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>
                <a:latin typeface="Calibri" panose="020F0502020204030204" pitchFamily="34" charset="0"/>
              </a:rPr>
              <a:t>O maior patrimônio da FIBRA é a confiança de seus participantes!</a:t>
            </a:r>
          </a:p>
        </p:txBody>
      </p:sp>
      <p:sp>
        <p:nvSpPr>
          <p:cNvPr id="55300" name="CaixaDeTexto 18"/>
          <p:cNvSpPr txBox="1">
            <a:spLocks noChangeArrowheads="1"/>
          </p:cNvSpPr>
          <p:nvPr/>
        </p:nvSpPr>
        <p:spPr bwMode="auto">
          <a:xfrm>
            <a:off x="3000375" y="6389688"/>
            <a:ext cx="61436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45" tIns="43621" rIns="87245" bIns="4362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sz="900" b="1" i="1">
                <a:latin typeface="Calibri" panose="020F0502020204030204" pitchFamily="34" charset="0"/>
              </a:rPr>
              <a:t>Resultados da pesquisa de 2011,  realizada anualmente por empresa independente e especializada, Datacenso.   </a:t>
            </a:r>
          </a:p>
        </p:txBody>
      </p:sp>
      <p:grpSp>
        <p:nvGrpSpPr>
          <p:cNvPr id="55301" name="Grupo 13"/>
          <p:cNvGrpSpPr>
            <a:grpSpLocks/>
          </p:cNvGrpSpPr>
          <p:nvPr/>
        </p:nvGrpSpPr>
        <p:grpSpPr bwMode="auto">
          <a:xfrm>
            <a:off x="1477963" y="1119188"/>
            <a:ext cx="6188075" cy="4872037"/>
            <a:chOff x="1388463" y="1118444"/>
            <a:chExt cx="6186916" cy="4872261"/>
          </a:xfrm>
        </p:grpSpPr>
        <p:pic>
          <p:nvPicPr>
            <p:cNvPr id="55304" name="Imagem 19" descr="PESQUISA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689" y="2374182"/>
              <a:ext cx="5776392" cy="3616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Imagem 20" descr="homem_de_capacete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463" y="1118444"/>
              <a:ext cx="1580555" cy="13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Imagem 21" descr="velhinho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00"/>
            <a:stretch>
              <a:fillRect/>
            </a:stretch>
          </p:blipFill>
          <p:spPr bwMode="auto">
            <a:xfrm>
              <a:off x="5762652" y="1264668"/>
              <a:ext cx="1812727" cy="1209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2" name="CaixaDeTexto 22"/>
          <p:cNvSpPr txBox="1">
            <a:spLocks noChangeArrowheads="1"/>
          </p:cNvSpPr>
          <p:nvPr/>
        </p:nvSpPr>
        <p:spPr bwMode="auto">
          <a:xfrm>
            <a:off x="3590925" y="1419225"/>
            <a:ext cx="187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45" tIns="43621" rIns="87245" bIns="4362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900" b="1">
                <a:latin typeface="Calibri" panose="020F0502020204030204" pitchFamily="34" charset="0"/>
              </a:rPr>
              <a:t>Nota média: 9,0!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1188" y="107950"/>
            <a:ext cx="806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Fundação Itaipu: Confiança é o Verdadeiro Patrimônio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925" y="0"/>
            <a:ext cx="8966200" cy="3068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995738" y="4292600"/>
            <a:ext cx="5256212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</a:rPr>
              <a:t>OBRIGADO!</a:t>
            </a:r>
          </a:p>
          <a:p>
            <a:pPr eaLnBrk="1" hangingPunct="1">
              <a:defRPr/>
            </a:pPr>
            <a:endParaRPr lang="pt-BR" sz="1000" i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sz="1000" i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1400" b="1" i="1" dirty="0">
                <a:solidFill>
                  <a:schemeClr val="tx2">
                    <a:lumMod val="50000"/>
                  </a:schemeClr>
                </a:solidFill>
              </a:rPr>
              <a:t>Silvio Renato Rangel Silveira</a:t>
            </a:r>
          </a:p>
          <a:p>
            <a:pPr eaLnBrk="1" hangingPunct="1">
              <a:defRPr/>
            </a:pPr>
            <a:endParaRPr lang="pt-BR" sz="1000" i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Diretor </a:t>
            </a: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Superintendente da FIBRA - Fundação Itaipu BR de Previdência Complementar</a:t>
            </a:r>
          </a:p>
          <a:p>
            <a:pPr eaLnBrk="1" hangingPunct="1">
              <a:defRPr/>
            </a:pP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Membro do Conselho da ABRAPP</a:t>
            </a:r>
          </a:p>
          <a:p>
            <a:pPr eaLnBrk="1" hangingPunct="1">
              <a:defRPr/>
            </a:pP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Membro da Comissão Técnica Nacional de Investimentos da </a:t>
            </a: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ABRAPP</a:t>
            </a:r>
          </a:p>
          <a:p>
            <a:pPr eaLnBrk="1" hangingPunct="1">
              <a:defRPr/>
            </a:pPr>
            <a:endParaRPr lang="pt-BR" sz="1000" i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E-mail </a:t>
            </a:r>
            <a:r>
              <a:rPr lang="pt-BR" sz="1000" i="1" dirty="0">
                <a:solidFill>
                  <a:schemeClr val="tx2">
                    <a:lumMod val="50000"/>
                  </a:schemeClr>
                </a:solidFill>
                <a:hlinkClick r:id="rId3"/>
              </a:rPr>
              <a:t>rangel@fundacaoitaipu.com.br</a:t>
            </a:r>
            <a:endParaRPr lang="pt-BR" sz="1000" i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1000" i="1" dirty="0">
                <a:solidFill>
                  <a:schemeClr val="tx2">
                    <a:lumMod val="50000"/>
                  </a:schemeClr>
                </a:solidFill>
              </a:rPr>
              <a:t>Telefone: 41-3321-4365 </a:t>
            </a:r>
            <a:endParaRPr lang="pt-BR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220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55650" y="1341438"/>
            <a:ext cx="7704138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just">
              <a:defRPr/>
            </a:pPr>
            <a:r>
              <a:rPr lang="pt-BR" sz="1400" b="1" dirty="0">
                <a:latin typeface="Helvetica" pitchFamily="34" charset="0"/>
                <a:cs typeface="Helvetica" pitchFamily="34" charset="0"/>
              </a:rPr>
              <a:t>O GRANDE RISCO É AQUELE QUE NÃO SE SABE QUE ESTÁ ASSUMINDO...</a:t>
            </a:r>
          </a:p>
          <a:p>
            <a:pPr algn="just">
              <a:defRPr/>
            </a:pPr>
            <a:endParaRPr lang="pt-BR" sz="1400" b="1" dirty="0">
              <a:latin typeface="Helvetica" pitchFamily="34" charset="0"/>
              <a:cs typeface="Helvetica" pitchFamily="34" charset="0"/>
            </a:endParaRPr>
          </a:p>
          <a:p>
            <a:pPr algn="just">
              <a:defRPr/>
            </a:pPr>
            <a:endParaRPr lang="pt-BR" sz="1400" b="1" dirty="0">
              <a:latin typeface="Helvetica" pitchFamily="34" charset="0"/>
              <a:cs typeface="Helvetica" pitchFamily="34" charset="0"/>
            </a:endParaRPr>
          </a:p>
          <a:p>
            <a:pPr algn="just">
              <a:defRPr/>
            </a:pPr>
            <a:r>
              <a:rPr lang="pt-BR" sz="1400" b="1" dirty="0">
                <a:latin typeface="Helvetica" pitchFamily="34" charset="0"/>
                <a:cs typeface="Helvetica" pitchFamily="34" charset="0"/>
              </a:rPr>
              <a:t>É PRECISO VISUALIZAR O PERIGO PARA SABER DO QUE SE PROTEGER!</a:t>
            </a:r>
          </a:p>
          <a:p>
            <a:pPr algn="just">
              <a:defRPr/>
            </a:pPr>
            <a:endParaRPr lang="pt-BR" sz="1400" b="1" i="1" dirty="0">
              <a:latin typeface="Helvetica" pitchFamily="34" charset="0"/>
              <a:cs typeface="Helvetica" pitchFamily="34" charset="0"/>
            </a:endParaRPr>
          </a:p>
          <a:p>
            <a:pPr algn="just">
              <a:defRPr/>
            </a:pPr>
            <a:endParaRPr lang="pt-BR" sz="1400" b="1" dirty="0">
              <a:latin typeface="Helvetica" pitchFamily="34" charset="0"/>
              <a:cs typeface="Helvetica" pitchFamily="34" charset="0"/>
            </a:endParaRPr>
          </a:p>
          <a:p>
            <a:pPr algn="just">
              <a:defRPr/>
            </a:pPr>
            <a:endParaRPr lang="pt-BR" sz="1400" b="1" dirty="0">
              <a:latin typeface="Helvetica" pitchFamily="34" charset="0"/>
              <a:cs typeface="Helvetica" pitchFamily="34" charset="0"/>
            </a:endParaRPr>
          </a:p>
          <a:p>
            <a:pPr algn="just">
              <a:defRPr/>
            </a:pPr>
            <a:r>
              <a:rPr lang="pt-BR" sz="1400" b="1" dirty="0">
                <a:latin typeface="Helvetica" pitchFamily="34" charset="0"/>
                <a:cs typeface="Helvetica" pitchFamily="34" charset="0"/>
              </a:rPr>
              <a:t>Sob a ótica do gestor - perigo no curto prazo</a:t>
            </a:r>
            <a:r>
              <a:rPr lang="pt-BR" sz="1400" i="1" dirty="0">
                <a:latin typeface="Helvetica" pitchFamily="34" charset="0"/>
                <a:cs typeface="Helvetica" pitchFamily="34" charset="0"/>
              </a:rPr>
              <a:t>: responsabilização, imputação de culpa ou dolo, nas esferas administrativa, cível ou criminal (</a:t>
            </a:r>
            <a:r>
              <a:rPr lang="pt-BR" sz="1400" i="1" u="sng" dirty="0">
                <a:latin typeface="Helvetica" pitchFamily="34" charset="0"/>
                <a:cs typeface="Helvetica" pitchFamily="34" charset="0"/>
              </a:rPr>
              <a:t>perspectiva do gestor da entidade</a:t>
            </a:r>
            <a:r>
              <a:rPr lang="pt-BR" sz="1400" i="1" dirty="0">
                <a:latin typeface="Helvetica" pitchFamily="34" charset="0"/>
                <a:cs typeface="Helvetica" pitchFamily="34" charset="0"/>
              </a:rPr>
              <a:t>, que é o </a:t>
            </a:r>
            <a:r>
              <a:rPr lang="pt-BR" sz="1400" i="1" u="sng" dirty="0">
                <a:latin typeface="Helvetica" pitchFamily="34" charset="0"/>
                <a:cs typeface="Helvetica" pitchFamily="34" charset="0"/>
              </a:rPr>
              <a:t>agente</a:t>
            </a:r>
            <a:r>
              <a:rPr lang="pt-BR" sz="1400" i="1" dirty="0">
                <a:latin typeface="Helvetica" pitchFamily="34" charset="0"/>
                <a:cs typeface="Helvetica" pitchFamily="34" charset="0"/>
              </a:rPr>
              <a:t> responsável pela gestão de recursos); </a:t>
            </a:r>
          </a:p>
          <a:p>
            <a:pPr algn="just">
              <a:defRPr/>
            </a:pPr>
            <a:endParaRPr lang="pt-BR" sz="1400" i="1" dirty="0">
              <a:latin typeface="Helvetica" pitchFamily="34" charset="0"/>
              <a:cs typeface="Helvetica" pitchFamily="34" charset="0"/>
            </a:endParaRPr>
          </a:p>
          <a:p>
            <a:pPr algn="just">
              <a:defRPr/>
            </a:pPr>
            <a:r>
              <a:rPr lang="pt-BR" sz="1400" b="1" dirty="0">
                <a:latin typeface="Helvetica" pitchFamily="34" charset="0"/>
                <a:cs typeface="Helvetica" pitchFamily="34" charset="0"/>
              </a:rPr>
              <a:t>Sob a ótica do beneficiário - perigo no longo prazo: </a:t>
            </a:r>
            <a:r>
              <a:rPr lang="pt-BR" sz="1400" i="1" dirty="0">
                <a:latin typeface="Helvetica" pitchFamily="34" charset="0"/>
                <a:cs typeface="Helvetica" pitchFamily="34" charset="0"/>
              </a:rPr>
              <a:t>Insolvência do plano previdenciário, insolvência do ente federativo, impossibilidade total ou parcial de pagamento de benefícios, redução da qualidade de vida dos idosos (</a:t>
            </a:r>
            <a:r>
              <a:rPr lang="pt-BR" sz="1400" i="1" u="sng" dirty="0">
                <a:latin typeface="Helvetica" pitchFamily="34" charset="0"/>
                <a:cs typeface="Helvetica" pitchFamily="34" charset="0"/>
              </a:rPr>
              <a:t>perspectiva do participante </a:t>
            </a:r>
            <a:r>
              <a:rPr lang="pt-BR" sz="1400" i="1" dirty="0">
                <a:latin typeface="Helvetica" pitchFamily="34" charset="0"/>
                <a:cs typeface="Helvetica" pitchFamily="34" charset="0"/>
              </a:rPr>
              <a:t>do plano, que é o </a:t>
            </a:r>
            <a:r>
              <a:rPr lang="pt-BR" sz="1400" i="1" u="sng" dirty="0">
                <a:latin typeface="Helvetica" pitchFamily="34" charset="0"/>
                <a:cs typeface="Helvetica" pitchFamily="34" charset="0"/>
              </a:rPr>
              <a:t>proprietário</a:t>
            </a:r>
            <a:r>
              <a:rPr lang="pt-BR" sz="1400" i="1" dirty="0">
                <a:latin typeface="Helvetica" pitchFamily="34" charset="0"/>
                <a:cs typeface="Helvetica" pitchFamily="34" charset="0"/>
              </a:rPr>
              <a:t> e beneficiário final dos recursos). </a:t>
            </a:r>
          </a:p>
          <a:p>
            <a:pPr algn="just">
              <a:defRPr/>
            </a:pPr>
            <a:endParaRPr lang="pt-BR" sz="1400" i="1" dirty="0">
              <a:latin typeface="Helvetica" pitchFamily="34" charset="0"/>
              <a:cs typeface="Helvetica" pitchFamily="34" charset="0"/>
            </a:endParaRPr>
          </a:p>
          <a:p>
            <a:pPr algn="just">
              <a:defRPr/>
            </a:pPr>
            <a:endParaRPr lang="pt-BR" sz="1400" i="1" dirty="0">
              <a:latin typeface="Helvetica" pitchFamily="34" charset="0"/>
              <a:cs typeface="Helvetica" pitchFamily="34" charset="0"/>
            </a:endParaRPr>
          </a:p>
          <a:p>
            <a:pPr algn="just">
              <a:defRPr/>
            </a:pPr>
            <a:endParaRPr lang="pt-BR" sz="1400" i="1" dirty="0">
              <a:latin typeface="Helvetica" pitchFamily="34" charset="0"/>
              <a:cs typeface="Helvetica" pitchFamily="34" charset="0"/>
            </a:endParaRPr>
          </a:p>
          <a:p>
            <a:pPr marL="457200" indent="-457200" algn="just">
              <a:defRPr/>
            </a:pPr>
            <a:endParaRPr lang="pt-BR" sz="1400" i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 em Entidades de Previdência - Importância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20" descr="imagem apresentacao floric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ixaDeTexto 22"/>
          <p:cNvSpPr txBox="1">
            <a:spLocks noChangeArrowheads="1"/>
          </p:cNvSpPr>
          <p:nvPr/>
        </p:nvSpPr>
        <p:spPr bwMode="auto">
          <a:xfrm>
            <a:off x="7164388" y="4259263"/>
            <a:ext cx="1827212" cy="5619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4D4D4D"/>
              </a:buClr>
              <a:buSzPct val="60000"/>
              <a:buFont typeface="Wingdings 3" panose="05040102010807070707" pitchFamily="18" charset="2"/>
              <a:buNone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Perda do Benefício</a:t>
            </a:r>
          </a:p>
        </p:txBody>
      </p:sp>
      <p:cxnSp>
        <p:nvCxnSpPr>
          <p:cNvPr id="7172" name="Conector reto 13"/>
          <p:cNvCxnSpPr>
            <a:cxnSpLocks noChangeShapeType="1"/>
          </p:cNvCxnSpPr>
          <p:nvPr/>
        </p:nvCxnSpPr>
        <p:spPr bwMode="auto">
          <a:xfrm>
            <a:off x="7164388" y="4292600"/>
            <a:ext cx="1800225" cy="504825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Conector reto 14"/>
          <p:cNvCxnSpPr>
            <a:cxnSpLocks noChangeShapeType="1"/>
          </p:cNvCxnSpPr>
          <p:nvPr/>
        </p:nvCxnSpPr>
        <p:spPr bwMode="auto">
          <a:xfrm flipV="1">
            <a:off x="7164388" y="4292600"/>
            <a:ext cx="1800225" cy="504825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Conector reto 17"/>
          <p:cNvCxnSpPr>
            <a:cxnSpLocks noChangeShapeType="1"/>
          </p:cNvCxnSpPr>
          <p:nvPr/>
        </p:nvCxnSpPr>
        <p:spPr bwMode="auto">
          <a:xfrm flipV="1">
            <a:off x="3348038" y="5229225"/>
            <a:ext cx="1500187" cy="0"/>
          </a:xfrm>
          <a:prstGeom prst="line">
            <a:avLst/>
          </a:prstGeom>
          <a:noFill/>
          <a:ln w="47625" algn="ctr">
            <a:solidFill>
              <a:srgbClr val="FF66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CaixaDeTexto 20"/>
          <p:cNvSpPr txBox="1">
            <a:spLocks noChangeArrowheads="1"/>
          </p:cNvSpPr>
          <p:nvPr/>
        </p:nvSpPr>
        <p:spPr bwMode="auto">
          <a:xfrm>
            <a:off x="3348038" y="4941888"/>
            <a:ext cx="166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b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Erros de “pontaria”</a:t>
            </a:r>
          </a:p>
        </p:txBody>
      </p:sp>
      <p:sp>
        <p:nvSpPr>
          <p:cNvPr id="7176" name="CaixaDeTexto 18"/>
          <p:cNvSpPr txBox="1">
            <a:spLocks noChangeArrowheads="1"/>
          </p:cNvSpPr>
          <p:nvPr/>
        </p:nvSpPr>
        <p:spPr bwMode="auto">
          <a:xfrm>
            <a:off x="3000375" y="24765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Risco: </a:t>
            </a:r>
          </a:p>
          <a:p>
            <a:pPr algn="ctr" eaLnBrk="1" hangingPunct="1"/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Consequências de decisões de hoje se projetam no tempo.</a:t>
            </a:r>
          </a:p>
        </p:txBody>
      </p:sp>
      <p:sp>
        <p:nvSpPr>
          <p:cNvPr id="7177" name="CaixaDeTexto 21"/>
          <p:cNvSpPr txBox="1">
            <a:spLocks noChangeArrowheads="1"/>
          </p:cNvSpPr>
          <p:nvPr/>
        </p:nvSpPr>
        <p:spPr bwMode="auto">
          <a:xfrm>
            <a:off x="6172200" y="14287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>
                <a:latin typeface="Helvetica" panose="020B0604020202020204" pitchFamily="34" charset="0"/>
                <a:cs typeface="Helvetica" panose="020B0604020202020204" pitchFamily="34" charset="0"/>
              </a:rPr>
              <a:t>Resultados no Futuro</a:t>
            </a:r>
          </a:p>
        </p:txBody>
      </p:sp>
      <p:sp>
        <p:nvSpPr>
          <p:cNvPr id="7178" name="CaixaDeTexto 16"/>
          <p:cNvSpPr txBox="1">
            <a:spLocks noChangeArrowheads="1"/>
          </p:cNvSpPr>
          <p:nvPr/>
        </p:nvSpPr>
        <p:spPr bwMode="auto">
          <a:xfrm>
            <a:off x="152400" y="14287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>
                <a:latin typeface="Helvetica" panose="020B0604020202020204" pitchFamily="34" charset="0"/>
                <a:cs typeface="Helvetica" panose="020B0604020202020204" pitchFamily="34" charset="0"/>
              </a:rPr>
              <a:t>Decisões de Hoje</a:t>
            </a:r>
          </a:p>
        </p:txBody>
      </p:sp>
      <p:sp>
        <p:nvSpPr>
          <p:cNvPr id="7179" name="CaixaDeTexto 28"/>
          <p:cNvSpPr txBox="1">
            <a:spLocks noChangeArrowheads="1"/>
          </p:cNvSpPr>
          <p:nvPr/>
        </p:nvSpPr>
        <p:spPr bwMode="auto">
          <a:xfrm>
            <a:off x="152400" y="4532313"/>
            <a:ext cx="3124200" cy="15605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Clr>
                <a:srgbClr val="FF6600"/>
              </a:buClr>
              <a:buSzPct val="60000"/>
              <a:buFont typeface="Wingdings" panose="05000000000000000000" pitchFamily="2" charset="2"/>
              <a:buChar char="ü"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 Dimensionamento do Passivo</a:t>
            </a:r>
          </a:p>
          <a:p>
            <a:pPr eaLnBrk="1" hangingPunct="1">
              <a:lnSpc>
                <a:spcPct val="125000"/>
              </a:lnSpc>
              <a:buClr>
                <a:srgbClr val="FF6600"/>
              </a:buClr>
              <a:buSzPct val="60000"/>
              <a:buFont typeface="Wingdings" panose="05000000000000000000" pitchFamily="2" charset="2"/>
              <a:buChar char="ü"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 Alocação de Ativos</a:t>
            </a:r>
          </a:p>
          <a:p>
            <a:pPr eaLnBrk="1" hangingPunct="1">
              <a:lnSpc>
                <a:spcPct val="125000"/>
              </a:lnSpc>
              <a:buClr>
                <a:srgbClr val="FF6600"/>
              </a:buClr>
              <a:buSzPct val="60000"/>
              <a:buFont typeface="Wingdings" panose="05000000000000000000" pitchFamily="2" charset="2"/>
              <a:buChar char="ü"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 Gestão de Ativos</a:t>
            </a:r>
          </a:p>
          <a:p>
            <a:pPr eaLnBrk="1" hangingPunct="1">
              <a:lnSpc>
                <a:spcPct val="125000"/>
              </a:lnSpc>
              <a:buClr>
                <a:srgbClr val="FF6600"/>
              </a:buClr>
              <a:buSzPct val="60000"/>
              <a:buFont typeface="Wingdings" panose="05000000000000000000" pitchFamily="2" charset="2"/>
              <a:buChar char="ü"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 Governança </a:t>
            </a:r>
          </a:p>
          <a:p>
            <a:pPr eaLnBrk="1" hangingPunct="1">
              <a:lnSpc>
                <a:spcPct val="125000"/>
              </a:lnSpc>
              <a:buClr>
                <a:srgbClr val="FF6600"/>
              </a:buClr>
              <a:buSzPct val="60000"/>
              <a:buFont typeface="Wingdings" panose="05000000000000000000" pitchFamily="2" charset="2"/>
              <a:buChar char="ü"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 Controles internos</a:t>
            </a:r>
          </a:p>
        </p:txBody>
      </p:sp>
      <p:sp>
        <p:nvSpPr>
          <p:cNvPr id="7180" name="CaixaDeTexto 22"/>
          <p:cNvSpPr txBox="1">
            <a:spLocks noChangeArrowheads="1"/>
          </p:cNvSpPr>
          <p:nvPr/>
        </p:nvSpPr>
        <p:spPr bwMode="auto">
          <a:xfrm>
            <a:off x="7235825" y="5459413"/>
            <a:ext cx="1755775" cy="5619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4D4D4D"/>
              </a:buClr>
              <a:buSzPct val="60000"/>
              <a:buFont typeface="Wingdings 3" panose="05040102010807070707" pitchFamily="18" charset="2"/>
              <a:buNone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Sem condições de sobrevivência</a:t>
            </a:r>
          </a:p>
        </p:txBody>
      </p:sp>
      <p:sp>
        <p:nvSpPr>
          <p:cNvPr id="7181" name="CaixaDeTexto 22"/>
          <p:cNvSpPr txBox="1">
            <a:spLocks noChangeArrowheads="1"/>
          </p:cNvSpPr>
          <p:nvPr/>
        </p:nvSpPr>
        <p:spPr bwMode="auto">
          <a:xfrm>
            <a:off x="5076825" y="5516563"/>
            <a:ext cx="1827213" cy="5619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4D4D4D"/>
              </a:buClr>
              <a:buSzPct val="60000"/>
              <a:buFont typeface="Wingdings 3" panose="05040102010807070707" pitchFamily="18" charset="2"/>
              <a:buNone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Dimensão humana</a:t>
            </a:r>
          </a:p>
        </p:txBody>
      </p:sp>
      <p:sp>
        <p:nvSpPr>
          <p:cNvPr id="7182" name="CaixaDeTexto 22"/>
          <p:cNvSpPr txBox="1">
            <a:spLocks noChangeArrowheads="1"/>
          </p:cNvSpPr>
          <p:nvPr/>
        </p:nvSpPr>
        <p:spPr bwMode="auto">
          <a:xfrm>
            <a:off x="5076825" y="4292600"/>
            <a:ext cx="1827213" cy="5619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4D4D4D"/>
              </a:buClr>
              <a:buSzPct val="60000"/>
              <a:buFont typeface="Wingdings 3" panose="05040102010807070707" pitchFamily="18" charset="2"/>
              <a:buNone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Dimensão financeira</a:t>
            </a:r>
          </a:p>
        </p:txBody>
      </p:sp>
      <p:cxnSp>
        <p:nvCxnSpPr>
          <p:cNvPr id="7183" name="Conector reto 13"/>
          <p:cNvCxnSpPr>
            <a:cxnSpLocks noChangeShapeType="1"/>
          </p:cNvCxnSpPr>
          <p:nvPr/>
        </p:nvCxnSpPr>
        <p:spPr bwMode="auto">
          <a:xfrm>
            <a:off x="7235825" y="5516563"/>
            <a:ext cx="1800225" cy="504825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Conector reto 14"/>
          <p:cNvCxnSpPr>
            <a:cxnSpLocks noChangeShapeType="1"/>
          </p:cNvCxnSpPr>
          <p:nvPr/>
        </p:nvCxnSpPr>
        <p:spPr bwMode="auto">
          <a:xfrm flipV="1">
            <a:off x="7235825" y="5516563"/>
            <a:ext cx="1800225" cy="504825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tângulo 17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 em Entidades de Previdência - Importância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20" descr="imagem apresentacao floric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ixaDeTexto 22"/>
          <p:cNvSpPr txBox="1">
            <a:spLocks noChangeArrowheads="1"/>
          </p:cNvSpPr>
          <p:nvPr/>
        </p:nvSpPr>
        <p:spPr bwMode="auto">
          <a:xfrm>
            <a:off x="7164388" y="4259263"/>
            <a:ext cx="1827212" cy="5619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4D4D4D"/>
              </a:buClr>
              <a:buSzPct val="60000"/>
              <a:buFont typeface="Wingdings 3" panose="05040102010807070707" pitchFamily="18" charset="2"/>
              <a:buNone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Perda do Benefício</a:t>
            </a:r>
          </a:p>
        </p:txBody>
      </p:sp>
      <p:cxnSp>
        <p:nvCxnSpPr>
          <p:cNvPr id="7172" name="Conector reto 13"/>
          <p:cNvCxnSpPr>
            <a:cxnSpLocks noChangeShapeType="1"/>
          </p:cNvCxnSpPr>
          <p:nvPr/>
        </p:nvCxnSpPr>
        <p:spPr bwMode="auto">
          <a:xfrm>
            <a:off x="7164388" y="4292600"/>
            <a:ext cx="1800225" cy="504825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Conector reto 14"/>
          <p:cNvCxnSpPr>
            <a:cxnSpLocks noChangeShapeType="1"/>
          </p:cNvCxnSpPr>
          <p:nvPr/>
        </p:nvCxnSpPr>
        <p:spPr bwMode="auto">
          <a:xfrm flipV="1">
            <a:off x="7164388" y="4292600"/>
            <a:ext cx="1800225" cy="504825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Conector reto 17"/>
          <p:cNvCxnSpPr>
            <a:cxnSpLocks noChangeShapeType="1"/>
          </p:cNvCxnSpPr>
          <p:nvPr/>
        </p:nvCxnSpPr>
        <p:spPr bwMode="auto">
          <a:xfrm flipV="1">
            <a:off x="3348038" y="5229225"/>
            <a:ext cx="1500187" cy="0"/>
          </a:xfrm>
          <a:prstGeom prst="line">
            <a:avLst/>
          </a:prstGeom>
          <a:noFill/>
          <a:ln w="47625" algn="ctr">
            <a:solidFill>
              <a:srgbClr val="FF66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CaixaDeTexto 20"/>
          <p:cNvSpPr txBox="1">
            <a:spLocks noChangeArrowheads="1"/>
          </p:cNvSpPr>
          <p:nvPr/>
        </p:nvSpPr>
        <p:spPr bwMode="auto">
          <a:xfrm>
            <a:off x="3348038" y="4941888"/>
            <a:ext cx="166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b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Erros de “pontaria”</a:t>
            </a:r>
          </a:p>
        </p:txBody>
      </p:sp>
      <p:sp>
        <p:nvSpPr>
          <p:cNvPr id="7176" name="CaixaDeTexto 18"/>
          <p:cNvSpPr txBox="1">
            <a:spLocks noChangeArrowheads="1"/>
          </p:cNvSpPr>
          <p:nvPr/>
        </p:nvSpPr>
        <p:spPr bwMode="auto">
          <a:xfrm>
            <a:off x="3000375" y="24765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Risco: </a:t>
            </a:r>
          </a:p>
          <a:p>
            <a:pPr algn="ctr" eaLnBrk="1" hangingPunct="1"/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Consequências de decisões de hoje se projetam no tempo.</a:t>
            </a:r>
          </a:p>
        </p:txBody>
      </p:sp>
      <p:sp>
        <p:nvSpPr>
          <p:cNvPr id="7177" name="CaixaDeTexto 21"/>
          <p:cNvSpPr txBox="1">
            <a:spLocks noChangeArrowheads="1"/>
          </p:cNvSpPr>
          <p:nvPr/>
        </p:nvSpPr>
        <p:spPr bwMode="auto">
          <a:xfrm>
            <a:off x="6172200" y="14287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>
                <a:latin typeface="Helvetica" panose="020B0604020202020204" pitchFamily="34" charset="0"/>
                <a:cs typeface="Helvetica" panose="020B0604020202020204" pitchFamily="34" charset="0"/>
              </a:rPr>
              <a:t>Resultados no Futuro</a:t>
            </a:r>
          </a:p>
        </p:txBody>
      </p:sp>
      <p:sp>
        <p:nvSpPr>
          <p:cNvPr id="7178" name="CaixaDeTexto 16"/>
          <p:cNvSpPr txBox="1">
            <a:spLocks noChangeArrowheads="1"/>
          </p:cNvSpPr>
          <p:nvPr/>
        </p:nvSpPr>
        <p:spPr bwMode="auto">
          <a:xfrm>
            <a:off x="152400" y="14287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>
                <a:latin typeface="Helvetica" panose="020B0604020202020204" pitchFamily="34" charset="0"/>
                <a:cs typeface="Helvetica" panose="020B0604020202020204" pitchFamily="34" charset="0"/>
              </a:rPr>
              <a:t>Decisões de Hoje</a:t>
            </a:r>
          </a:p>
        </p:txBody>
      </p:sp>
      <p:sp>
        <p:nvSpPr>
          <p:cNvPr id="7179" name="CaixaDeTexto 28"/>
          <p:cNvSpPr txBox="1">
            <a:spLocks noChangeArrowheads="1"/>
          </p:cNvSpPr>
          <p:nvPr/>
        </p:nvSpPr>
        <p:spPr bwMode="auto">
          <a:xfrm>
            <a:off x="152400" y="4532313"/>
            <a:ext cx="3124200" cy="15605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Clr>
                <a:srgbClr val="FF6600"/>
              </a:buClr>
              <a:buSzPct val="60000"/>
              <a:buFont typeface="Wingdings" panose="05000000000000000000" pitchFamily="2" charset="2"/>
              <a:buChar char="ü"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 Dimensionamento do Passivo</a:t>
            </a:r>
          </a:p>
          <a:p>
            <a:pPr eaLnBrk="1" hangingPunct="1">
              <a:lnSpc>
                <a:spcPct val="125000"/>
              </a:lnSpc>
              <a:buClr>
                <a:srgbClr val="FF6600"/>
              </a:buClr>
              <a:buSzPct val="60000"/>
              <a:buFont typeface="Wingdings" panose="05000000000000000000" pitchFamily="2" charset="2"/>
              <a:buChar char="ü"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 Alocação de Ativos</a:t>
            </a:r>
          </a:p>
          <a:p>
            <a:pPr eaLnBrk="1" hangingPunct="1">
              <a:lnSpc>
                <a:spcPct val="125000"/>
              </a:lnSpc>
              <a:buClr>
                <a:srgbClr val="FF6600"/>
              </a:buClr>
              <a:buSzPct val="60000"/>
              <a:buFont typeface="Wingdings" panose="05000000000000000000" pitchFamily="2" charset="2"/>
              <a:buChar char="ü"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 Gestão de Ativos</a:t>
            </a:r>
          </a:p>
          <a:p>
            <a:pPr eaLnBrk="1" hangingPunct="1">
              <a:lnSpc>
                <a:spcPct val="125000"/>
              </a:lnSpc>
              <a:buClr>
                <a:srgbClr val="FF6600"/>
              </a:buClr>
              <a:buSzPct val="60000"/>
              <a:buFont typeface="Wingdings" panose="05000000000000000000" pitchFamily="2" charset="2"/>
              <a:buChar char="ü"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 Governança </a:t>
            </a:r>
          </a:p>
          <a:p>
            <a:pPr eaLnBrk="1" hangingPunct="1">
              <a:lnSpc>
                <a:spcPct val="125000"/>
              </a:lnSpc>
              <a:buClr>
                <a:srgbClr val="FF6600"/>
              </a:buClr>
              <a:buSzPct val="60000"/>
              <a:buFont typeface="Wingdings" panose="05000000000000000000" pitchFamily="2" charset="2"/>
              <a:buChar char="ü"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 Controles internos</a:t>
            </a:r>
          </a:p>
        </p:txBody>
      </p:sp>
      <p:sp>
        <p:nvSpPr>
          <p:cNvPr id="7180" name="CaixaDeTexto 22"/>
          <p:cNvSpPr txBox="1">
            <a:spLocks noChangeArrowheads="1"/>
          </p:cNvSpPr>
          <p:nvPr/>
        </p:nvSpPr>
        <p:spPr bwMode="auto">
          <a:xfrm>
            <a:off x="7235825" y="5459413"/>
            <a:ext cx="1755775" cy="5619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4D4D4D"/>
              </a:buClr>
              <a:buSzPct val="60000"/>
              <a:buFont typeface="Wingdings 3" panose="05040102010807070707" pitchFamily="18" charset="2"/>
              <a:buNone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Sem condições de sobrevivência</a:t>
            </a:r>
          </a:p>
        </p:txBody>
      </p:sp>
      <p:sp>
        <p:nvSpPr>
          <p:cNvPr id="7181" name="CaixaDeTexto 22"/>
          <p:cNvSpPr txBox="1">
            <a:spLocks noChangeArrowheads="1"/>
          </p:cNvSpPr>
          <p:nvPr/>
        </p:nvSpPr>
        <p:spPr bwMode="auto">
          <a:xfrm>
            <a:off x="5076825" y="5516563"/>
            <a:ext cx="1827213" cy="5619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4D4D4D"/>
              </a:buClr>
              <a:buSzPct val="60000"/>
              <a:buFont typeface="Wingdings 3" panose="05040102010807070707" pitchFamily="18" charset="2"/>
              <a:buNone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Dimensão humana</a:t>
            </a:r>
          </a:p>
        </p:txBody>
      </p:sp>
      <p:sp>
        <p:nvSpPr>
          <p:cNvPr id="7182" name="CaixaDeTexto 22"/>
          <p:cNvSpPr txBox="1">
            <a:spLocks noChangeArrowheads="1"/>
          </p:cNvSpPr>
          <p:nvPr/>
        </p:nvSpPr>
        <p:spPr bwMode="auto">
          <a:xfrm>
            <a:off x="5076825" y="4292600"/>
            <a:ext cx="1827213" cy="5619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4D4D4D"/>
              </a:buClr>
              <a:buSzPct val="60000"/>
              <a:buFont typeface="Wingdings 3" panose="05040102010807070707" pitchFamily="18" charset="2"/>
              <a:buNone/>
            </a:pPr>
            <a:r>
              <a:rPr lang="pt-BR" sz="1600" b="1">
                <a:latin typeface="Helvetica" panose="020B0604020202020204" pitchFamily="34" charset="0"/>
                <a:cs typeface="Helvetica" panose="020B0604020202020204" pitchFamily="34" charset="0"/>
              </a:rPr>
              <a:t>Dimensão financeira</a:t>
            </a:r>
          </a:p>
        </p:txBody>
      </p:sp>
      <p:cxnSp>
        <p:nvCxnSpPr>
          <p:cNvPr id="7183" name="Conector reto 13"/>
          <p:cNvCxnSpPr>
            <a:cxnSpLocks noChangeShapeType="1"/>
          </p:cNvCxnSpPr>
          <p:nvPr/>
        </p:nvCxnSpPr>
        <p:spPr bwMode="auto">
          <a:xfrm>
            <a:off x="7235825" y="5516563"/>
            <a:ext cx="1800225" cy="504825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Conector reto 14"/>
          <p:cNvCxnSpPr>
            <a:cxnSpLocks noChangeShapeType="1"/>
          </p:cNvCxnSpPr>
          <p:nvPr/>
        </p:nvCxnSpPr>
        <p:spPr bwMode="auto">
          <a:xfrm flipV="1">
            <a:off x="7235825" y="5516563"/>
            <a:ext cx="1800225" cy="504825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tângulo 17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 em Entidades de Previdência - Importância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971550" y="2839045"/>
            <a:ext cx="66246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12775" y="2191345"/>
            <a:ext cx="33115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1" hangingPunct="1">
              <a:defRPr/>
            </a:pPr>
            <a:r>
              <a:rPr lang="pt-BR" sz="1400" b="1" dirty="0">
                <a:latin typeface="Helvetica" pitchFamily="34" charset="0"/>
                <a:cs typeface="Helvetica" pitchFamily="34" charset="0"/>
              </a:rPr>
              <a:t>Atribuição de Responsabilidades </a:t>
            </a:r>
          </a:p>
          <a:p>
            <a:pPr eaLnBrk="1" hangingPunct="1">
              <a:defRPr/>
            </a:pPr>
            <a:r>
              <a:rPr lang="pt-BR" sz="1400" b="1" dirty="0">
                <a:latin typeface="Helvetica" pitchFamily="34" charset="0"/>
                <a:cs typeface="Helvetica" pitchFamily="34" charset="0"/>
              </a:rPr>
              <a:t>              </a:t>
            </a:r>
          </a:p>
          <a:p>
            <a:pPr eaLnBrk="1" hangingPunct="1">
              <a:defRPr/>
            </a:pPr>
            <a:endParaRPr lang="pt-BR" sz="1400" b="1" dirty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defRPr/>
            </a:pPr>
            <a:endParaRPr lang="pt-BR" sz="1400" b="1" dirty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Antes do Fato: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   Afeto à governança: 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Prévia atribuição de responsabilidades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Prevenção e tratamento de conflito de interesses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Incentivos regulatórios, contratuais e remuneratórios adequados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Caráter preventivo. </a:t>
            </a:r>
          </a:p>
        </p:txBody>
      </p:sp>
      <p:sp>
        <p:nvSpPr>
          <p:cNvPr id="2" name="Fluxograma: Conector 1"/>
          <p:cNvSpPr/>
          <p:nvPr/>
        </p:nvSpPr>
        <p:spPr>
          <a:xfrm>
            <a:off x="3563938" y="2407245"/>
            <a:ext cx="1368425" cy="7921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latin typeface="Helvetica" pitchFamily="34" charset="0"/>
                <a:cs typeface="Helvetica" pitchFamily="34" charset="0"/>
              </a:rPr>
              <a:t>FATO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05388" y="2191345"/>
            <a:ext cx="33115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1" hangingPunct="1">
              <a:defRPr/>
            </a:pPr>
            <a:r>
              <a:rPr lang="pt-BR" sz="1400" b="1" dirty="0">
                <a:latin typeface="Helvetica" pitchFamily="34" charset="0"/>
                <a:cs typeface="Helvetica" pitchFamily="34" charset="0"/>
              </a:rPr>
              <a:t>Responsabilização</a:t>
            </a:r>
          </a:p>
          <a:p>
            <a:pPr eaLnBrk="1" hangingPunct="1">
              <a:defRPr/>
            </a:pPr>
            <a:r>
              <a:rPr lang="pt-BR" sz="1400" b="1" dirty="0">
                <a:latin typeface="Helvetica" pitchFamily="34" charset="0"/>
                <a:cs typeface="Helvetica" pitchFamily="34" charset="0"/>
              </a:rPr>
              <a:t>           </a:t>
            </a:r>
          </a:p>
          <a:p>
            <a:pPr eaLnBrk="1" hangingPunct="1">
              <a:defRPr/>
            </a:pPr>
            <a:endParaRPr lang="pt-BR" sz="1400" b="1" dirty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defRPr/>
            </a:pPr>
            <a:r>
              <a:rPr lang="pt-BR" sz="1400" b="1" dirty="0">
                <a:latin typeface="Helvetica" pitchFamily="34" charset="0"/>
                <a:cs typeface="Helvetica" pitchFamily="34" charset="0"/>
              </a:rPr>
              <a:t>   </a:t>
            </a:r>
          </a:p>
          <a:p>
            <a:pPr eaLnBrk="1" hangingPunct="1"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Depois do Fato: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   Afeto à apuração de fato: 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Apuração de responsabilidade por prejuízo ou fato ilícito, com objetivo de ressarcimento; 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Posterior imputação de responsabilidade administrativa, civil ou penal pelo fato; 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pt-BR" sz="1400" dirty="0">
                <a:latin typeface="Helvetica" pitchFamily="34" charset="0"/>
                <a:cs typeface="Helvetica" pitchFamily="34" charset="0"/>
              </a:rPr>
              <a:t>Caráter sancionatório.</a:t>
            </a:r>
          </a:p>
        </p:txBody>
      </p:sp>
      <p:sp>
        <p:nvSpPr>
          <p:cNvPr id="11270" name="CaixaDeTexto 4"/>
          <p:cNvSpPr txBox="1">
            <a:spLocks noChangeArrowheads="1"/>
          </p:cNvSpPr>
          <p:nvPr/>
        </p:nvSpPr>
        <p:spPr bwMode="auto">
          <a:xfrm>
            <a:off x="1547813" y="1052513"/>
            <a:ext cx="5609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dirty="0">
                <a:latin typeface="Helvetica" panose="020B0604020202020204" pitchFamily="34" charset="0"/>
                <a:cs typeface="Helvetica" panose="020B0604020202020204" pitchFamily="34" charset="0"/>
              </a:rPr>
              <a:t>Atribuição de R</a:t>
            </a:r>
            <a:r>
              <a:rPr lang="pt-B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esponsabilidade </a:t>
            </a:r>
            <a:r>
              <a:rPr lang="pt-BR" dirty="0">
                <a:latin typeface="Helvetica" panose="020B0604020202020204" pitchFamily="34" charset="0"/>
                <a:cs typeface="Helvetica" panose="020B0604020202020204" pitchFamily="34" charset="0"/>
              </a:rPr>
              <a:t>x Responsabilização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288" y="1700808"/>
            <a:ext cx="3384550" cy="3671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1188" y="107950"/>
            <a:ext cx="8064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pt-BR" b="1" cap="small" dirty="0">
                <a:solidFill>
                  <a:srgbClr val="542804"/>
                </a:solidFill>
                <a:latin typeface="Helvetica" panose="020B0604020202020204" pitchFamily="34" charset="0"/>
                <a:ea typeface="Arial Unicode MS" panose="020B0604020202020204" pitchFamily="34" charset="-128"/>
              </a:rPr>
              <a:t>Governança em Entidades de Previdência</a:t>
            </a:r>
            <a:endParaRPr lang="pt-B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96534" y="1835011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ANTES                                              DEPOIS</a:t>
            </a: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4460" y="5877272"/>
            <a:ext cx="7923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OBJETIVO DESTA PALESTRA: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Incentivar a governança dos investimentos, como instrumento preventivo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Transmitir alguns pontos de atenção para gestão dos investimentos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5411</Words>
  <Application>Microsoft Office PowerPoint</Application>
  <PresentationFormat>Apresentação na tela (4:3)</PresentationFormat>
  <Paragraphs>1083</Paragraphs>
  <Slides>52</Slides>
  <Notes>43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2" baseType="lpstr">
      <vt:lpstr>Arial</vt:lpstr>
      <vt:lpstr>Franklin Gothic Book</vt:lpstr>
      <vt:lpstr>Calibri</vt:lpstr>
      <vt:lpstr>Helvetica</vt:lpstr>
      <vt:lpstr>Wingdings 3</vt:lpstr>
      <vt:lpstr>Wingdings</vt:lpstr>
      <vt:lpstr>Arial Unicode MS</vt:lpstr>
      <vt:lpstr>Times New Roman</vt:lpstr>
      <vt:lpstr>Univers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Silvio</dc:creator>
  <cp:lastModifiedBy>Silvio Silveira</cp:lastModifiedBy>
  <cp:revision>251</cp:revision>
  <dcterms:created xsi:type="dcterms:W3CDTF">2012-11-27T23:45:56Z</dcterms:created>
  <dcterms:modified xsi:type="dcterms:W3CDTF">2014-02-11T10:20:15Z</dcterms:modified>
</cp:coreProperties>
</file>